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7" r:id="rId3"/>
    <p:sldId id="299" r:id="rId4"/>
    <p:sldId id="300" r:id="rId5"/>
    <p:sldId id="296" r:id="rId6"/>
    <p:sldId id="295" r:id="rId7"/>
    <p:sldId id="298" r:id="rId8"/>
    <p:sldId id="301" r:id="rId9"/>
    <p:sldId id="292" r:id="rId10"/>
    <p:sldId id="294" r:id="rId11"/>
    <p:sldId id="293"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D1D2"/>
    <a:srgbClr val="486A7A"/>
    <a:srgbClr val="5A5A5A"/>
    <a:srgbClr val="354D56"/>
    <a:srgbClr val="C7D3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dirty="0"/>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dirty="0"/>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15294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dirty="0">
                <a:solidFill>
                  <a:srgbClr val="FFFFFF"/>
                </a:solidFill>
                <a:latin typeface="Arial"/>
                <a:cs typeface="Arial"/>
              </a:rPr>
              <a:t>gmcancer.org.uk</a:t>
            </a:r>
            <a:endParaRPr sz="191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dirty="0"/>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8774780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100028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9770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dirty="0"/>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extLst>
      <p:ext uri="{BB962C8B-B14F-4D97-AF65-F5344CB8AC3E}">
        <p14:creationId xmlns:p14="http://schemas.microsoft.com/office/powerpoint/2010/main" val="377746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85153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51367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323807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dirty="0"/>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78120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9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1989879" y="2458638"/>
            <a:ext cx="8963871" cy="970362"/>
          </a:xfrm>
          <a:ln>
            <a:noFill/>
          </a:ln>
        </p:spPr>
        <p:txBody>
          <a:bodyPr/>
          <a:lstStyle/>
          <a:p>
            <a:r>
              <a:rPr lang="en-US" sz="3600" dirty="0">
                <a:solidFill>
                  <a:srgbClr val="005FBF"/>
                </a:solidFill>
              </a:rPr>
              <a:t>FDS, Operational Performance &amp; Treatment Variation</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1989879" y="4006396"/>
            <a:ext cx="8705962" cy="1024602"/>
          </a:xfrm>
        </p:spPr>
        <p:txBody>
          <a:bodyPr/>
          <a:lstStyle/>
          <a:p>
            <a:r>
              <a:rPr lang="en-US" dirty="0">
                <a:solidFill>
                  <a:srgbClr val="CA498F"/>
                </a:solidFill>
              </a:rPr>
              <a:t>Lisa Galligan-Dawson, Director of Performance</a:t>
            </a:r>
          </a:p>
          <a:p>
            <a:r>
              <a:rPr lang="en-US" dirty="0">
                <a:solidFill>
                  <a:srgbClr val="CA498F"/>
                </a:solidFill>
              </a:rPr>
              <a:t>08.01.25</a:t>
            </a:r>
          </a:p>
        </p:txBody>
      </p:sp>
    </p:spTree>
    <p:extLst>
      <p:ext uri="{BB962C8B-B14F-4D97-AF65-F5344CB8AC3E}">
        <p14:creationId xmlns:p14="http://schemas.microsoft.com/office/powerpoint/2010/main" val="922403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63397" y="160976"/>
            <a:ext cx="8201327" cy="834094"/>
          </a:xfrm>
        </p:spPr>
        <p:txBody>
          <a:bodyPr/>
          <a:lstStyle/>
          <a:p>
            <a:r>
              <a:rPr lang="en-GB" dirty="0">
                <a:solidFill>
                  <a:srgbClr val="005FBF"/>
                </a:solidFill>
              </a:rPr>
              <a:t>Financial Position</a:t>
            </a:r>
          </a:p>
        </p:txBody>
      </p:sp>
      <p:sp>
        <p:nvSpPr>
          <p:cNvPr id="3" name="Text Placeholder 1">
            <a:extLst>
              <a:ext uri="{FF2B5EF4-FFF2-40B4-BE49-F238E27FC236}">
                <a16:creationId xmlns:a16="http://schemas.microsoft.com/office/drawing/2014/main" id="{08926F15-B4EF-3EEC-FF09-CD30FADA1169}"/>
              </a:ext>
            </a:extLst>
          </p:cNvPr>
          <p:cNvSpPr txBox="1">
            <a:spLocks/>
          </p:cNvSpPr>
          <p:nvPr/>
        </p:nvSpPr>
        <p:spPr>
          <a:xfrm>
            <a:off x="838199" y="5653940"/>
            <a:ext cx="8201327" cy="834094"/>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r>
              <a:rPr lang="en-GB" kern="0" dirty="0">
                <a:solidFill>
                  <a:srgbClr val="005FBF"/>
                </a:solidFill>
              </a:rPr>
              <a:t>Progress on Sustainability</a:t>
            </a:r>
          </a:p>
        </p:txBody>
      </p:sp>
      <p:sp>
        <p:nvSpPr>
          <p:cNvPr id="5" name="Text Placeholder 3">
            <a:extLst>
              <a:ext uri="{FF2B5EF4-FFF2-40B4-BE49-F238E27FC236}">
                <a16:creationId xmlns:a16="http://schemas.microsoft.com/office/drawing/2014/main" id="{45BF28EC-BE29-51C9-4D9E-0763B3FA5413}"/>
              </a:ext>
            </a:extLst>
          </p:cNvPr>
          <p:cNvSpPr txBox="1">
            <a:spLocks/>
          </p:cNvSpPr>
          <p:nvPr/>
        </p:nvSpPr>
        <p:spPr>
          <a:xfrm>
            <a:off x="1164835" y="6169800"/>
            <a:ext cx="8201327" cy="1574025"/>
          </a:xfrm>
          <a:prstGeom prst="rect">
            <a:avLst/>
          </a:prstGeom>
        </p:spPr>
        <p:txBody>
          <a:bodyPr/>
          <a:lstStyle>
            <a:lvl1pPr marL="0" eaLnBrk="1" hangingPunct="1">
              <a:defRPr sz="1940" b="0">
                <a:solidFill>
                  <a:schemeClr val="tx1"/>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277246" indent="-277246">
              <a:lnSpc>
                <a:spcPct val="150000"/>
              </a:lnSpc>
              <a:buFont typeface="Arial" panose="020B0604020202020204" pitchFamily="34" charset="0"/>
              <a:buChar char="•"/>
            </a:pPr>
            <a:r>
              <a:rPr lang="en-GB" kern="0" dirty="0"/>
              <a:t>Mastalgia not yet commenced</a:t>
            </a:r>
          </a:p>
        </p:txBody>
      </p:sp>
      <p:graphicFrame>
        <p:nvGraphicFramePr>
          <p:cNvPr id="7" name="Table 6">
            <a:extLst>
              <a:ext uri="{FF2B5EF4-FFF2-40B4-BE49-F238E27FC236}">
                <a16:creationId xmlns:a16="http://schemas.microsoft.com/office/drawing/2014/main" id="{4F4AD91F-1EFD-1078-9BF6-3CB698546F39}"/>
              </a:ext>
            </a:extLst>
          </p:cNvPr>
          <p:cNvGraphicFramePr>
            <a:graphicFrameLocks noGrp="1"/>
          </p:cNvGraphicFramePr>
          <p:nvPr>
            <p:extLst>
              <p:ext uri="{D42A27DB-BD31-4B8C-83A1-F6EECF244321}">
                <p14:modId xmlns:p14="http://schemas.microsoft.com/office/powerpoint/2010/main" val="1873204115"/>
              </p:ext>
            </p:extLst>
          </p:nvPr>
        </p:nvGraphicFramePr>
        <p:xfrm>
          <a:off x="762001" y="797100"/>
          <a:ext cx="9267822" cy="4856825"/>
        </p:xfrm>
        <a:graphic>
          <a:graphicData uri="http://schemas.openxmlformats.org/drawingml/2006/table">
            <a:tbl>
              <a:tblPr>
                <a:tableStyleId>{5C22544A-7EE6-4342-B048-85BDC9FD1C3A}</a:tableStyleId>
              </a:tblPr>
              <a:tblGrid>
                <a:gridCol w="923878">
                  <a:extLst>
                    <a:ext uri="{9D8B030D-6E8A-4147-A177-3AD203B41FA5}">
                      <a16:colId xmlns:a16="http://schemas.microsoft.com/office/drawing/2014/main" val="2741707531"/>
                    </a:ext>
                  </a:extLst>
                </a:gridCol>
                <a:gridCol w="429979">
                  <a:extLst>
                    <a:ext uri="{9D8B030D-6E8A-4147-A177-3AD203B41FA5}">
                      <a16:colId xmlns:a16="http://schemas.microsoft.com/office/drawing/2014/main" val="2946179820"/>
                    </a:ext>
                  </a:extLst>
                </a:gridCol>
                <a:gridCol w="412549">
                  <a:extLst>
                    <a:ext uri="{9D8B030D-6E8A-4147-A177-3AD203B41FA5}">
                      <a16:colId xmlns:a16="http://schemas.microsoft.com/office/drawing/2014/main" val="2966947349"/>
                    </a:ext>
                  </a:extLst>
                </a:gridCol>
                <a:gridCol w="377688">
                  <a:extLst>
                    <a:ext uri="{9D8B030D-6E8A-4147-A177-3AD203B41FA5}">
                      <a16:colId xmlns:a16="http://schemas.microsoft.com/office/drawing/2014/main" val="1630146664"/>
                    </a:ext>
                  </a:extLst>
                </a:gridCol>
                <a:gridCol w="377688">
                  <a:extLst>
                    <a:ext uri="{9D8B030D-6E8A-4147-A177-3AD203B41FA5}">
                      <a16:colId xmlns:a16="http://schemas.microsoft.com/office/drawing/2014/main" val="4078279318"/>
                    </a:ext>
                  </a:extLst>
                </a:gridCol>
                <a:gridCol w="395116">
                  <a:extLst>
                    <a:ext uri="{9D8B030D-6E8A-4147-A177-3AD203B41FA5}">
                      <a16:colId xmlns:a16="http://schemas.microsoft.com/office/drawing/2014/main" val="3375776334"/>
                    </a:ext>
                  </a:extLst>
                </a:gridCol>
                <a:gridCol w="284715">
                  <a:extLst>
                    <a:ext uri="{9D8B030D-6E8A-4147-A177-3AD203B41FA5}">
                      <a16:colId xmlns:a16="http://schemas.microsoft.com/office/drawing/2014/main" val="3356647349"/>
                    </a:ext>
                  </a:extLst>
                </a:gridCol>
                <a:gridCol w="284715">
                  <a:extLst>
                    <a:ext uri="{9D8B030D-6E8A-4147-A177-3AD203B41FA5}">
                      <a16:colId xmlns:a16="http://schemas.microsoft.com/office/drawing/2014/main" val="2702404797"/>
                    </a:ext>
                  </a:extLst>
                </a:gridCol>
                <a:gridCol w="267285">
                  <a:extLst>
                    <a:ext uri="{9D8B030D-6E8A-4147-A177-3AD203B41FA5}">
                      <a16:colId xmlns:a16="http://schemas.microsoft.com/office/drawing/2014/main" val="2702873717"/>
                    </a:ext>
                  </a:extLst>
                </a:gridCol>
                <a:gridCol w="267285">
                  <a:extLst>
                    <a:ext uri="{9D8B030D-6E8A-4147-A177-3AD203B41FA5}">
                      <a16:colId xmlns:a16="http://schemas.microsoft.com/office/drawing/2014/main" val="496268845"/>
                    </a:ext>
                  </a:extLst>
                </a:gridCol>
                <a:gridCol w="267285">
                  <a:extLst>
                    <a:ext uri="{9D8B030D-6E8A-4147-A177-3AD203B41FA5}">
                      <a16:colId xmlns:a16="http://schemas.microsoft.com/office/drawing/2014/main" val="3194133665"/>
                    </a:ext>
                  </a:extLst>
                </a:gridCol>
                <a:gridCol w="267285">
                  <a:extLst>
                    <a:ext uri="{9D8B030D-6E8A-4147-A177-3AD203B41FA5}">
                      <a16:colId xmlns:a16="http://schemas.microsoft.com/office/drawing/2014/main" val="3104728109"/>
                    </a:ext>
                  </a:extLst>
                </a:gridCol>
                <a:gridCol w="267285">
                  <a:extLst>
                    <a:ext uri="{9D8B030D-6E8A-4147-A177-3AD203B41FA5}">
                      <a16:colId xmlns:a16="http://schemas.microsoft.com/office/drawing/2014/main" val="2686442174"/>
                    </a:ext>
                  </a:extLst>
                </a:gridCol>
                <a:gridCol w="284715">
                  <a:extLst>
                    <a:ext uri="{9D8B030D-6E8A-4147-A177-3AD203B41FA5}">
                      <a16:colId xmlns:a16="http://schemas.microsoft.com/office/drawing/2014/main" val="3894203593"/>
                    </a:ext>
                  </a:extLst>
                </a:gridCol>
                <a:gridCol w="267285">
                  <a:extLst>
                    <a:ext uri="{9D8B030D-6E8A-4147-A177-3AD203B41FA5}">
                      <a16:colId xmlns:a16="http://schemas.microsoft.com/office/drawing/2014/main" val="603462683"/>
                    </a:ext>
                  </a:extLst>
                </a:gridCol>
                <a:gridCol w="267285">
                  <a:extLst>
                    <a:ext uri="{9D8B030D-6E8A-4147-A177-3AD203B41FA5}">
                      <a16:colId xmlns:a16="http://schemas.microsoft.com/office/drawing/2014/main" val="1565222352"/>
                    </a:ext>
                  </a:extLst>
                </a:gridCol>
                <a:gridCol w="267285">
                  <a:extLst>
                    <a:ext uri="{9D8B030D-6E8A-4147-A177-3AD203B41FA5}">
                      <a16:colId xmlns:a16="http://schemas.microsoft.com/office/drawing/2014/main" val="3372675258"/>
                    </a:ext>
                  </a:extLst>
                </a:gridCol>
                <a:gridCol w="313770">
                  <a:extLst>
                    <a:ext uri="{9D8B030D-6E8A-4147-A177-3AD203B41FA5}">
                      <a16:colId xmlns:a16="http://schemas.microsoft.com/office/drawing/2014/main" val="1248789392"/>
                    </a:ext>
                  </a:extLst>
                </a:gridCol>
                <a:gridCol w="313770">
                  <a:extLst>
                    <a:ext uri="{9D8B030D-6E8A-4147-A177-3AD203B41FA5}">
                      <a16:colId xmlns:a16="http://schemas.microsoft.com/office/drawing/2014/main" val="768632192"/>
                    </a:ext>
                  </a:extLst>
                </a:gridCol>
                <a:gridCol w="337012">
                  <a:extLst>
                    <a:ext uri="{9D8B030D-6E8A-4147-A177-3AD203B41FA5}">
                      <a16:colId xmlns:a16="http://schemas.microsoft.com/office/drawing/2014/main" val="3926477457"/>
                    </a:ext>
                  </a:extLst>
                </a:gridCol>
                <a:gridCol w="674023">
                  <a:extLst>
                    <a:ext uri="{9D8B030D-6E8A-4147-A177-3AD203B41FA5}">
                      <a16:colId xmlns:a16="http://schemas.microsoft.com/office/drawing/2014/main" val="1688210802"/>
                    </a:ext>
                  </a:extLst>
                </a:gridCol>
                <a:gridCol w="1080764">
                  <a:extLst>
                    <a:ext uri="{9D8B030D-6E8A-4147-A177-3AD203B41FA5}">
                      <a16:colId xmlns:a16="http://schemas.microsoft.com/office/drawing/2014/main" val="1523059431"/>
                    </a:ext>
                  </a:extLst>
                </a:gridCol>
                <a:gridCol w="360253">
                  <a:extLst>
                    <a:ext uri="{9D8B030D-6E8A-4147-A177-3AD203B41FA5}">
                      <a16:colId xmlns:a16="http://schemas.microsoft.com/office/drawing/2014/main" val="2427136686"/>
                    </a:ext>
                  </a:extLst>
                </a:gridCol>
                <a:gridCol w="278907">
                  <a:extLst>
                    <a:ext uri="{9D8B030D-6E8A-4147-A177-3AD203B41FA5}">
                      <a16:colId xmlns:a16="http://schemas.microsoft.com/office/drawing/2014/main" val="2326802722"/>
                    </a:ext>
                  </a:extLst>
                </a:gridCol>
              </a:tblGrid>
              <a:tr h="86890">
                <a:tc>
                  <a:txBody>
                    <a:bodyPr/>
                    <a:lstStyle/>
                    <a:p>
                      <a:pPr algn="l" fontAlgn="b"/>
                      <a:r>
                        <a:rPr lang="en-GB" sz="500" u="sng" strike="noStrike" dirty="0">
                          <a:effectLst/>
                        </a:rPr>
                        <a:t>GM Cancer</a:t>
                      </a:r>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889401602"/>
                  </a:ext>
                </a:extLst>
              </a:tr>
              <a:tr h="86890">
                <a:tc>
                  <a:txBody>
                    <a:bodyPr/>
                    <a:lstStyle/>
                    <a:p>
                      <a:pPr algn="l" fontAlgn="b"/>
                      <a:r>
                        <a:rPr lang="en-GB" sz="500" u="sng" strike="noStrike" dirty="0">
                          <a:effectLst/>
                        </a:rPr>
                        <a:t>Period 8 2024/2025 Forecasts</a:t>
                      </a:r>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sng" strike="noStrike" dirty="0">
                          <a:effectLst/>
                        </a:rPr>
                        <a:t>M08</a:t>
                      </a:r>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sng"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794048031"/>
                  </a:ext>
                </a:extLst>
              </a:tr>
              <a:tr h="86890">
                <a:tc>
                  <a:txBody>
                    <a:bodyPr/>
                    <a:lstStyle/>
                    <a:p>
                      <a:pPr algn="r"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A</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F</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F</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F</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ctr" fontAlgn="b"/>
                      <a:r>
                        <a:rPr lang="en-GB" sz="500" u="none" strike="noStrike" dirty="0">
                          <a:effectLst/>
                        </a:rPr>
                        <a:t>F</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177021499"/>
                  </a:ext>
                </a:extLst>
              </a:tr>
              <a:tr h="170364">
                <a:tc>
                  <a:txBody>
                    <a:bodyPr/>
                    <a:lstStyle/>
                    <a:p>
                      <a:pPr algn="ctr" fontAlgn="ctr"/>
                      <a:r>
                        <a:rPr lang="en-GB" sz="500" u="none" strike="noStrike" dirty="0">
                          <a:effectLst/>
                        </a:rPr>
                        <a:t>Cost Centre Summary</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 </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Annual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Actuals</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M01</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M02</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M03</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M04</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M05</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M06</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M07</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M08</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M09</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M10</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M11</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M12</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Outturn</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Budget Holder</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Comment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Check</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571931113"/>
                  </a:ext>
                </a:extLst>
              </a:tr>
              <a:tr h="99463">
                <a:tc>
                  <a:txBody>
                    <a:bodyPr/>
                    <a:lstStyle/>
                    <a:p>
                      <a:pPr algn="l" fontAlgn="b"/>
                      <a:r>
                        <a:rPr lang="en-GB" sz="500" u="none" strike="noStrike" dirty="0">
                          <a:effectLst/>
                        </a:rPr>
                        <a:t>Operational Perform Improvement</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4,799,928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3,199,952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2,060,384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-1,139,568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159,382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8,620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298,919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202,920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134,872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492,907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806,856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-43,590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136,122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2,342,860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4,840,120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40,192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048003790"/>
                  </a:ext>
                </a:extLst>
              </a:tr>
              <a:tr h="86890">
                <a:tc>
                  <a:txBody>
                    <a:bodyPr/>
                    <a:lstStyle/>
                    <a:p>
                      <a:pPr algn="l" fontAlgn="b"/>
                      <a:r>
                        <a:rPr lang="en-GB" sz="500" u="none" strike="noStrike" dirty="0">
                          <a:effectLst/>
                        </a:rPr>
                        <a:t>Treatment Variation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-263,280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301,000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-142,670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747463480"/>
                  </a:ext>
                </a:extLst>
              </a:tr>
              <a:tr h="86890">
                <a:tc>
                  <a:txBody>
                    <a:bodyPr/>
                    <a:lstStyle/>
                    <a:p>
                      <a:pPr algn="l" fontAlgn="b"/>
                      <a:r>
                        <a:rPr lang="en-GB" sz="500" u="none" strike="noStrike" dirty="0">
                          <a:effectLst/>
                        </a:rPr>
                        <a:t>NSS</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164,531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16,641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5652001"/>
                  </a:ext>
                </a:extLst>
              </a:tr>
              <a:tr h="86890">
                <a:tc>
                  <a:txBody>
                    <a:bodyPr/>
                    <a:lstStyle/>
                    <a:p>
                      <a:pPr algn="l" fontAlgn="b"/>
                      <a:r>
                        <a:rPr lang="en-GB" sz="500" u="none" strike="noStrike" dirty="0">
                          <a:effectLst/>
                        </a:rPr>
                        <a:t>TPC Initiatives</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900,000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600,000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-597,500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816,000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171089012"/>
                  </a:ext>
                </a:extLst>
              </a:tr>
              <a:tr h="86890">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6,587,268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4,391,512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2,555,695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-1,835,817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315,319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162,057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452,356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202,920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134,872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492,907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839,356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-43,590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136,122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3,427,360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6,419,931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-167,337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648442642"/>
                  </a:ext>
                </a:extLst>
              </a:tr>
              <a:tr h="86890">
                <a:tc>
                  <a:txBody>
                    <a:bodyPr/>
                    <a:lstStyle/>
                    <a:p>
                      <a:pPr algn="r"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533169710"/>
                  </a:ext>
                </a:extLst>
              </a:tr>
              <a:tr h="86890">
                <a:tc>
                  <a:txBody>
                    <a:bodyPr/>
                    <a:lstStyle/>
                    <a:p>
                      <a:pPr algn="ctr" fontAlgn="b"/>
                      <a:r>
                        <a:rPr lang="en-GB" sz="500" u="none" strike="noStrike" dirty="0">
                          <a:effectLst/>
                        </a:rPr>
                        <a:t>Operational Performance</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026107100"/>
                  </a:ext>
                </a:extLst>
              </a:tr>
              <a:tr h="170364">
                <a:tc>
                  <a:txBody>
                    <a:bodyPr/>
                    <a:lstStyle/>
                    <a:p>
                      <a:pPr algn="ctr" fontAlgn="ctr"/>
                      <a:r>
                        <a:rPr lang="en-GB" sz="500" u="none" strike="noStrike" dirty="0">
                          <a:effectLst/>
                        </a:rPr>
                        <a:t>Cost Centre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Subjective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Annual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Actuals</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M03</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M04</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M05</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M06</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M07</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M08</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F09</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F10</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Outturn</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Budget Holder</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Comment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Check</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82301706"/>
                  </a:ext>
                </a:extLst>
              </a:tr>
              <a:tr h="420785">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1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1,630,705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1,087,137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987,433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-99,704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112,969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111,150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115,711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122,658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115,534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118,048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161,544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130,322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136,122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92,045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1,516,354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-114,351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501.90 </a:t>
                      </a:r>
                      <a:endParaRPr lang="en-GB" sz="500" b="0" i="0" u="none" strike="noStrike" dirty="0">
                        <a:solidFill>
                          <a:srgbClr val="9C0006"/>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Investigate - more in pay rec than ledger M4</a:t>
                      </a:r>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007338248"/>
                  </a:ext>
                </a:extLst>
              </a:tr>
              <a:tr h="86890">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2 NON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3,169,223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2,112,815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1,097,813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-1,015,002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199,647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-134,152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152,845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78,406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12,238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375,943</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521,444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-108,558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2,250,815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3,348,628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179,405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Accrual release £191k</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591892568"/>
                  </a:ext>
                </a:extLst>
              </a:tr>
              <a:tr h="170364">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3 TRADING</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3,161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3,161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-150,535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34,320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35,761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4,555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9,799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1,615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127,646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-60,000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3,161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3,161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Reversing incorrect M07 SQD transfer £60k</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9C0006"/>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036935628"/>
                  </a:ext>
                </a:extLst>
              </a:tr>
              <a:tr h="86890">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4 INCOME</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-25,523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-25,523</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-5,398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-2,699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-3,778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-2,853</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-25,523</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-25,523</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215737510"/>
                  </a:ext>
                </a:extLst>
              </a:tr>
              <a:tr h="86890">
                <a:tc>
                  <a:txBody>
                    <a:bodyPr/>
                    <a:lstStyle/>
                    <a:p>
                      <a:pPr algn="l" fontAlgn="t"/>
                      <a:r>
                        <a:rPr lang="en-GB" sz="500" u="none" strike="noStrike" dirty="0">
                          <a:effectLst/>
                        </a:rPr>
                        <a:t>E00927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5 SERV PROV</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This needs to move to 4 code in M9</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244396717"/>
                  </a:ext>
                </a:extLst>
              </a:tr>
              <a:tr h="86890">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4,799,928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3,199,952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2,060,384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-1,139,568</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159,382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8,620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298,919</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202,920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134,872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492,907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806,856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-43,590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136,122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150,126</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2,342,860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4,840,120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40,192</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110340314"/>
                  </a:ext>
                </a:extLst>
              </a:tr>
              <a:tr h="86890">
                <a:tc>
                  <a:txBody>
                    <a:bodyPr/>
                    <a:lstStyle/>
                    <a:p>
                      <a:pPr algn="l"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246078429"/>
                  </a:ext>
                </a:extLst>
              </a:tr>
              <a:tr h="86890">
                <a:tc>
                  <a:txBody>
                    <a:bodyPr/>
                    <a:lstStyle/>
                    <a:p>
                      <a:pPr algn="ctr" fontAlgn="b"/>
                      <a:r>
                        <a:rPr lang="en-GB" sz="500" u="none" strike="noStrike" dirty="0">
                          <a:effectLst/>
                        </a:rPr>
                        <a:t>Treatment Variation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149657719"/>
                  </a:ext>
                </a:extLst>
              </a:tr>
              <a:tr h="170364">
                <a:tc>
                  <a:txBody>
                    <a:bodyPr/>
                    <a:lstStyle/>
                    <a:p>
                      <a:pPr algn="ctr" fontAlgn="ctr"/>
                      <a:r>
                        <a:rPr lang="en-GB" sz="500" u="none" strike="noStrike" dirty="0">
                          <a:effectLst/>
                        </a:rPr>
                        <a:t>Cost Centre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Subjective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Annual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Actuals</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M03</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M04</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M05</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M06</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M07</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M08</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F09</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F10</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Outturn</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Budget Holder</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Comment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Check</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324887808"/>
                  </a:ext>
                </a:extLst>
              </a:tr>
              <a:tr h="86890">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1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466035502"/>
                  </a:ext>
                </a:extLst>
              </a:tr>
              <a:tr h="86890">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2 NON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-263,280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301,000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-142,670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623821275"/>
                  </a:ext>
                </a:extLst>
              </a:tr>
              <a:tr h="86890">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3 TRADING</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727793610"/>
                  </a:ext>
                </a:extLst>
              </a:tr>
              <a:tr h="86890">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4 INCOME</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115212658"/>
                  </a:ext>
                </a:extLst>
              </a:tr>
              <a:tr h="86890">
                <a:tc>
                  <a:txBody>
                    <a:bodyPr/>
                    <a:lstStyle/>
                    <a:p>
                      <a:pPr algn="l" fontAlgn="t"/>
                      <a:r>
                        <a:rPr lang="en-GB" sz="500" u="none" strike="noStrike" dirty="0">
                          <a:effectLst/>
                        </a:rPr>
                        <a:t>E00964</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5 SERV PROV</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753869495"/>
                  </a:ext>
                </a:extLst>
              </a:tr>
              <a:tr h="86890">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-263,280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268,500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301,000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-142,670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283939962"/>
                  </a:ext>
                </a:extLst>
              </a:tr>
              <a:tr h="86890">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944529211"/>
                  </a:ext>
                </a:extLst>
              </a:tr>
              <a:tr h="86890">
                <a:tc>
                  <a:txBody>
                    <a:bodyPr/>
                    <a:lstStyle/>
                    <a:p>
                      <a:pPr algn="ctr" fontAlgn="b"/>
                      <a:r>
                        <a:rPr lang="en-GB" sz="500" u="none" strike="noStrike" dirty="0">
                          <a:effectLst/>
                        </a:rPr>
                        <a:t>NSS</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23873422"/>
                  </a:ext>
                </a:extLst>
              </a:tr>
              <a:tr h="170364">
                <a:tc>
                  <a:txBody>
                    <a:bodyPr/>
                    <a:lstStyle/>
                    <a:p>
                      <a:pPr algn="ctr" fontAlgn="ctr"/>
                      <a:r>
                        <a:rPr lang="en-GB" sz="500" u="none" strike="noStrike" dirty="0">
                          <a:effectLst/>
                        </a:rPr>
                        <a:t>Cost Centre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Subjective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Annual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Actuals</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M03</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M04</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M05</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M06</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M07</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M08</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F09</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F10</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Outturn</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Budget Holder</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Comment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Check</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889050710"/>
                  </a:ext>
                </a:extLst>
              </a:tr>
              <a:tr h="86890">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1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587300014"/>
                  </a:ext>
                </a:extLst>
              </a:tr>
              <a:tr h="99463">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2 NON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164,531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16,641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There are accruals and o/s credit notes</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252228352"/>
                  </a:ext>
                </a:extLst>
              </a:tr>
              <a:tr h="86890">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3 TRADING</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4163449776"/>
                  </a:ext>
                </a:extLst>
              </a:tr>
              <a:tr h="86890">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4 INCOME</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748044687"/>
                  </a:ext>
                </a:extLst>
              </a:tr>
              <a:tr h="86890">
                <a:tc>
                  <a:txBody>
                    <a:bodyPr/>
                    <a:lstStyle/>
                    <a:p>
                      <a:pPr algn="l" fontAlgn="t"/>
                      <a:r>
                        <a:rPr lang="en-GB" sz="500" u="none" strike="noStrike" dirty="0">
                          <a:effectLst/>
                        </a:rPr>
                        <a:t>E00845</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5 SERV PROV</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411148166"/>
                  </a:ext>
                </a:extLst>
              </a:tr>
              <a:tr h="86890">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443,670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295,780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164,531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153,437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460,311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16,641</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366752882"/>
                  </a:ext>
                </a:extLst>
              </a:tr>
              <a:tr h="86890">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545813751"/>
                  </a:ext>
                </a:extLst>
              </a:tr>
              <a:tr h="86890">
                <a:tc>
                  <a:txBody>
                    <a:bodyPr/>
                    <a:lstStyle/>
                    <a:p>
                      <a:pPr algn="ctr" fontAlgn="b"/>
                      <a:r>
                        <a:rPr lang="en-GB" sz="500" u="none" strike="noStrike" dirty="0">
                          <a:effectLst/>
                        </a:rPr>
                        <a:t>TPC Initiatives</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832401153"/>
                  </a:ext>
                </a:extLst>
              </a:tr>
              <a:tr h="170364">
                <a:tc>
                  <a:txBody>
                    <a:bodyPr/>
                    <a:lstStyle/>
                    <a:p>
                      <a:pPr algn="ctr" fontAlgn="ctr"/>
                      <a:r>
                        <a:rPr lang="en-GB" sz="500" u="none" strike="noStrike" dirty="0">
                          <a:effectLst/>
                        </a:rPr>
                        <a:t>Cost Centre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Subjective</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Annual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Budget</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Actuals</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YTD 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M03</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M04</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M05</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M06</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M07</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M08</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F09</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F10</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F11</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F12</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Outturn</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Variance</a:t>
                      </a:r>
                      <a:br>
                        <a:rPr lang="en-GB" sz="500" u="none" strike="noStrike" dirty="0">
                          <a:effectLst/>
                        </a:rPr>
                      </a:br>
                      <a:r>
                        <a:rPr lang="en-GB" sz="500" u="none" strike="noStrike" dirty="0">
                          <a:effectLst/>
                        </a:rPr>
                        <a: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Budget Holder</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Comment</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ctr" fontAlgn="ctr"/>
                      <a:r>
                        <a:rPr lang="en-GB" sz="500" u="none" strike="noStrike" dirty="0">
                          <a:effectLst/>
                        </a:rPr>
                        <a:t>Check</a:t>
                      </a:r>
                      <a:endParaRPr lang="en-GB" sz="500" b="0" i="0" u="none" strike="noStrike" dirty="0">
                        <a:solidFill>
                          <a:srgbClr val="FFFFFF"/>
                        </a:solidFill>
                        <a:effectLst/>
                        <a:latin typeface="Arial" panose="020B0604020202020204" pitchFamily="34" charset="0"/>
                      </a:endParaRPr>
                    </a:p>
                  </a:txBody>
                  <a:tcPr marL="3119" marR="3119" marT="3119" marB="0" anchor="ctr"/>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561966045"/>
                  </a:ext>
                </a:extLst>
              </a:tr>
              <a:tr h="86890">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1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527703122"/>
                  </a:ext>
                </a:extLst>
              </a:tr>
              <a:tr h="86890">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2 NON PAY</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900,000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600,000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-597,500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816,000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720406707"/>
                  </a:ext>
                </a:extLst>
              </a:tr>
              <a:tr h="86890">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3 TRADING</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190323752"/>
                  </a:ext>
                </a:extLst>
              </a:tr>
              <a:tr h="86890">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4 INCOME</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946850448"/>
                  </a:ext>
                </a:extLst>
              </a:tr>
              <a:tr h="86890">
                <a:tc>
                  <a:txBody>
                    <a:bodyPr/>
                    <a:lstStyle/>
                    <a:p>
                      <a:pPr algn="l" fontAlgn="t"/>
                      <a:r>
                        <a:rPr lang="en-GB" sz="500" u="none" strike="noStrike" dirty="0">
                          <a:effectLst/>
                        </a:rPr>
                        <a:t>E00987</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5 SERV PROV</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 </a:t>
                      </a:r>
                      <a:endParaRPr lang="en-GB" sz="500" b="0" i="0" u="none" strike="noStrike" dirty="0">
                        <a:solidFill>
                          <a:srgbClr val="000000"/>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Lisa Galligan-Dawson</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r" fontAlgn="b"/>
                      <a:r>
                        <a:rPr lang="en-GB" sz="500" u="none" strike="noStrike" dirty="0">
                          <a:effectLst/>
                        </a:rPr>
                        <a:t>0.00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3073935694"/>
                  </a:ext>
                </a:extLst>
              </a:tr>
              <a:tr h="86890">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t"/>
                      <a:r>
                        <a:rPr lang="en-GB" sz="500" u="none" strike="noStrike" dirty="0">
                          <a:effectLst/>
                        </a:rPr>
                        <a:t>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900,000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600,000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 </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-597,500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2,500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816,000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818,500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r" fontAlgn="t"/>
                      <a:r>
                        <a:rPr lang="en-GB" sz="500" u="none" strike="noStrike" dirty="0">
                          <a:effectLst/>
                        </a:rPr>
                        <a:t>-81,500</a:t>
                      </a:r>
                      <a:endParaRPr lang="en-GB" sz="500" b="0" i="0" u="none" strike="noStrike" dirty="0">
                        <a:solidFill>
                          <a:srgbClr val="000001"/>
                        </a:solidFill>
                        <a:effectLst/>
                        <a:latin typeface="Arial" panose="020B0604020202020204" pitchFamily="34" charset="0"/>
                      </a:endParaRPr>
                    </a:p>
                  </a:txBody>
                  <a:tcPr marL="3119" marR="3119" marT="3119" marB="0"/>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r>
                        <a:rPr lang="en-GB" sz="500" u="none" strike="noStrike" dirty="0">
                          <a:effectLst/>
                        </a:rPr>
                        <a:t> </a:t>
                      </a:r>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232615917"/>
                  </a:ext>
                </a:extLst>
              </a:tr>
              <a:tr h="86890">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tc>
                  <a:txBody>
                    <a:bodyPr/>
                    <a:lstStyle/>
                    <a:p>
                      <a:pPr algn="l" fontAlgn="b"/>
                      <a:endParaRPr lang="en-GB" sz="500" b="0" i="0" u="none" strike="noStrike" dirty="0">
                        <a:solidFill>
                          <a:srgbClr val="000000"/>
                        </a:solidFill>
                        <a:effectLst/>
                        <a:latin typeface="Arial" panose="020B0604020202020204" pitchFamily="34" charset="0"/>
                      </a:endParaRPr>
                    </a:p>
                  </a:txBody>
                  <a:tcPr marL="3119" marR="3119" marT="3119" marB="0" anchor="b"/>
                </a:tc>
                <a:extLst>
                  <a:ext uri="{0D108BD9-81ED-4DB2-BD59-A6C34878D82A}">
                    <a16:rowId xmlns:a16="http://schemas.microsoft.com/office/drawing/2014/main" val="1143729527"/>
                  </a:ext>
                </a:extLst>
              </a:tr>
            </a:tbl>
          </a:graphicData>
        </a:graphic>
      </p:graphicFrame>
    </p:spTree>
    <p:extLst>
      <p:ext uri="{BB962C8B-B14F-4D97-AF65-F5344CB8AC3E}">
        <p14:creationId xmlns:p14="http://schemas.microsoft.com/office/powerpoint/2010/main" val="922238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1349652"/>
            <a:ext cx="8201327" cy="2850485"/>
          </a:xfrm>
        </p:spPr>
        <p:txBody>
          <a:bodyPr/>
          <a:lstStyle/>
          <a:p>
            <a:pPr marL="277246" indent="-277246">
              <a:lnSpc>
                <a:spcPct val="150000"/>
              </a:lnSpc>
              <a:buFont typeface="Arial" panose="020B0604020202020204" pitchFamily="34" charset="0"/>
              <a:buChar char="•"/>
            </a:pPr>
            <a:r>
              <a:rPr lang="en-GB" dirty="0"/>
              <a:t>N/A</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264746" y="390027"/>
            <a:ext cx="8201327" cy="834094"/>
          </a:xfrm>
        </p:spPr>
        <p:txBody>
          <a:bodyPr/>
          <a:lstStyle/>
          <a:p>
            <a:r>
              <a:rPr lang="en-GB" dirty="0">
                <a:solidFill>
                  <a:srgbClr val="005FBF"/>
                </a:solidFill>
              </a:rPr>
              <a:t>Decisions for Assurance Group</a:t>
            </a:r>
          </a:p>
        </p:txBody>
      </p:sp>
    </p:spTree>
    <p:extLst>
      <p:ext uri="{BB962C8B-B14F-4D97-AF65-F5344CB8AC3E}">
        <p14:creationId xmlns:p14="http://schemas.microsoft.com/office/powerpoint/2010/main" val="1491826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961E49D-7670-2332-C64F-E0A4414A58EC}"/>
              </a:ext>
            </a:extLst>
          </p:cNvPr>
          <p:cNvSpPr>
            <a:spLocks noGrp="1"/>
          </p:cNvSpPr>
          <p:nvPr>
            <p:ph type="body" sz="quarter" idx="14"/>
          </p:nvPr>
        </p:nvSpPr>
        <p:spPr>
          <a:xfrm>
            <a:off x="6096000" y="2782091"/>
            <a:ext cx="4526164" cy="834094"/>
          </a:xfrm>
        </p:spPr>
        <p:txBody>
          <a:bodyPr/>
          <a:lstStyle/>
          <a:p>
            <a:r>
              <a:rPr lang="en-US" sz="5821" dirty="0">
                <a:solidFill>
                  <a:srgbClr val="005FBF"/>
                </a:solidFill>
              </a:rPr>
              <a:t>Questions?</a:t>
            </a:r>
          </a:p>
        </p:txBody>
      </p:sp>
    </p:spTree>
    <p:extLst>
      <p:ext uri="{BB962C8B-B14F-4D97-AF65-F5344CB8AC3E}">
        <p14:creationId xmlns:p14="http://schemas.microsoft.com/office/powerpoint/2010/main" val="2196513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04799" y="187968"/>
            <a:ext cx="11306175" cy="834094"/>
          </a:xfrm>
        </p:spPr>
        <p:txBody>
          <a:bodyPr/>
          <a:lstStyle/>
          <a:p>
            <a:r>
              <a:rPr lang="en-US" dirty="0">
                <a:solidFill>
                  <a:srgbClr val="005FBF"/>
                </a:solidFill>
              </a:rPr>
              <a:t>Planning Guidance Requirements</a:t>
            </a:r>
          </a:p>
        </p:txBody>
      </p:sp>
      <p:sp>
        <p:nvSpPr>
          <p:cNvPr id="6" name="TextBox 5">
            <a:extLst>
              <a:ext uri="{FF2B5EF4-FFF2-40B4-BE49-F238E27FC236}">
                <a16:creationId xmlns:a16="http://schemas.microsoft.com/office/drawing/2014/main" id="{68A97DA5-89C4-10C3-9A68-0767E3946FF2}"/>
              </a:ext>
            </a:extLst>
          </p:cNvPr>
          <p:cNvSpPr txBox="1"/>
          <p:nvPr/>
        </p:nvSpPr>
        <p:spPr>
          <a:xfrm>
            <a:off x="200025" y="757996"/>
            <a:ext cx="11563350" cy="3305649"/>
          </a:xfrm>
          <a:prstGeom prst="rect">
            <a:avLst/>
          </a:prstGeom>
          <a:noFill/>
        </p:spPr>
        <p:txBody>
          <a:bodyPr wrap="square">
            <a:spAutoFit/>
          </a:bodyPr>
          <a:lstStyle/>
          <a:p>
            <a:pPr>
              <a:lnSpc>
                <a:spcPct val="107000"/>
              </a:lnSpc>
              <a:spcAft>
                <a:spcPts val="800"/>
              </a:spcAft>
            </a:pPr>
            <a:r>
              <a:rPr lang="en-GB" sz="1800" b="1" dirty="0">
                <a:effectLst/>
                <a:latin typeface="Arial" panose="020B0604020202020204" pitchFamily="34" charset="0"/>
                <a:ea typeface="Calibri" panose="020F0502020204030204" pitchFamily="34" charset="0"/>
                <a:cs typeface="Arial" panose="020B0604020202020204" pitchFamily="34" charset="0"/>
              </a:rPr>
              <a:t>1. Improve operational performance: Achieve Faster Diagnosis Standard performance of 77%* and 62 day referral to treatment standard of 70% by March 2025</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b="1" dirty="0">
                <a:effectLst/>
                <a:latin typeface="Arial" panose="020B0604020202020204" pitchFamily="34" charset="0"/>
                <a:ea typeface="Calibri" panose="020F0502020204030204" pitchFamily="34" charset="0"/>
                <a:cs typeface="Arial" panose="020B0604020202020204" pitchFamily="34" charset="0"/>
              </a:rPr>
              <a:t>2. Ensure cancer operational performance is assessed and monitored consistently and is prioritised by ICBs and Alliances during 2024/25.</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b="1" dirty="0">
                <a:effectLst/>
                <a:latin typeface="Arial" panose="020B0604020202020204" pitchFamily="34" charset="0"/>
                <a:ea typeface="Calibri" panose="020F0502020204030204" pitchFamily="34" charset="0"/>
                <a:cs typeface="Arial" panose="020B0604020202020204" pitchFamily="34" charset="0"/>
              </a:rPr>
              <a:t>3. Reduce variation in Cancer Wait Times (CWT) performance and ensure performance outliers are reviewed, themes understood and escalated </a:t>
            </a:r>
            <a:r>
              <a:rPr lang="en-GB"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through Alliance governance and ICB/regional routes as required.</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r>
              <a:rPr lang="en-GB" sz="1800" b="1" dirty="0">
                <a:solidFill>
                  <a:srgbClr val="000000"/>
                </a:solidFill>
                <a:effectLst/>
                <a:latin typeface="Arial" panose="020B0604020202020204" pitchFamily="34" charset="0"/>
                <a:ea typeface="Arial" panose="020B0604020202020204" pitchFamily="34" charset="0"/>
              </a:rPr>
              <a:t>4. Run specific projects addressing; I) mitigating known seasonal challenges; ii) rolling out the MDT streamlining guidance; iii) safety netting for abnormal radiology and pathology; and iv) treatment waiting times for radiotherapy.</a:t>
            </a:r>
            <a:endParaRPr lang="en-GB" dirty="0"/>
          </a:p>
        </p:txBody>
      </p:sp>
    </p:spTree>
    <p:extLst>
      <p:ext uri="{BB962C8B-B14F-4D97-AF65-F5344CB8AC3E}">
        <p14:creationId xmlns:p14="http://schemas.microsoft.com/office/powerpoint/2010/main" val="1909909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04799" y="187968"/>
            <a:ext cx="11306175" cy="535932"/>
          </a:xfrm>
        </p:spPr>
        <p:txBody>
          <a:bodyPr/>
          <a:lstStyle/>
          <a:p>
            <a:r>
              <a:rPr lang="en-US" sz="2600" dirty="0">
                <a:solidFill>
                  <a:srgbClr val="005FBF"/>
                </a:solidFill>
              </a:rPr>
              <a:t>Priority Pathways</a:t>
            </a:r>
          </a:p>
        </p:txBody>
      </p:sp>
      <p:sp>
        <p:nvSpPr>
          <p:cNvPr id="5" name="TextBox 4">
            <a:extLst>
              <a:ext uri="{FF2B5EF4-FFF2-40B4-BE49-F238E27FC236}">
                <a16:creationId xmlns:a16="http://schemas.microsoft.com/office/drawing/2014/main" id="{4ED9A9B8-F2CF-E2F4-8806-51541B32A4C3}"/>
              </a:ext>
            </a:extLst>
          </p:cNvPr>
          <p:cNvSpPr txBox="1"/>
          <p:nvPr/>
        </p:nvSpPr>
        <p:spPr>
          <a:xfrm>
            <a:off x="202404" y="858142"/>
            <a:ext cx="11782426" cy="223939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nSpc>
                <a:spcPct val="107000"/>
              </a:lnSpc>
            </a:pPr>
            <a:r>
              <a:rPr lang="en-GB" sz="1400" b="1" dirty="0">
                <a:effectLst/>
                <a:latin typeface="Arial" panose="020B0604020202020204" pitchFamily="34" charset="0"/>
                <a:ea typeface="Calibri" panose="020F0502020204030204" pitchFamily="34" charset="0"/>
                <a:cs typeface="Arial" panose="020B0604020202020204" pitchFamily="34" charset="0"/>
              </a:rPr>
              <a:t>SKIN</a:t>
            </a:r>
          </a:p>
          <a:p>
            <a:pPr marL="342900" lvl="0" indent="-342900">
              <a:lnSpc>
                <a:spcPct val="107000"/>
              </a:lnSpc>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Lead a project with primary and secondary care partners to complete the roll out of Tele dermatology where this is still outstanding, within AI ready standards across all USC skin pathway providers by June 2024, with services commissioned as BAU by March 2025</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Work with providers in tiering where USC skin pathways have been identified as a priority pathway and those with lower than 85% FDS performance on the USC skin pathway to complete a baseline pathway analyser of 30 patients, investigate and identify challenges, agree recommendations and next steps for improvement. Priority should be given to tier 1 providers in Q1, with other tiered providers prioritised for action by end Q2.</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r>
              <a:rPr lang="en-GB" sz="1400" b="1" dirty="0">
                <a:effectLst/>
                <a:latin typeface="Arial" panose="020B0604020202020204" pitchFamily="34" charset="0"/>
                <a:ea typeface="Calibri" panose="020F0502020204030204" pitchFamily="34" charset="0"/>
              </a:rPr>
              <a:t>Support and hold providers to account for delivery of improvement plans, including repeating pathway analysis at 6 months to evaluate impact of action/ recovery plan </a:t>
            </a:r>
            <a:endParaRPr lang="en-GB" sz="1400" dirty="0"/>
          </a:p>
        </p:txBody>
      </p:sp>
      <p:sp>
        <p:nvSpPr>
          <p:cNvPr id="9" name="TextBox 8">
            <a:extLst>
              <a:ext uri="{FF2B5EF4-FFF2-40B4-BE49-F238E27FC236}">
                <a16:creationId xmlns:a16="http://schemas.microsoft.com/office/drawing/2014/main" id="{D46801E9-F06F-AE5D-1109-C3459B82989F}"/>
              </a:ext>
            </a:extLst>
          </p:cNvPr>
          <p:cNvSpPr txBox="1"/>
          <p:nvPr/>
        </p:nvSpPr>
        <p:spPr>
          <a:xfrm>
            <a:off x="204787" y="3362325"/>
            <a:ext cx="11780043" cy="246221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fontAlgn="base"/>
            <a:r>
              <a:rPr lang="en-GB" sz="1400" b="1" dirty="0">
                <a:solidFill>
                  <a:srgbClr val="231F20"/>
                </a:solidFill>
                <a:effectLst/>
                <a:latin typeface="Arial" panose="020B0604020202020204" pitchFamily="34" charset="0"/>
                <a:ea typeface="Times New Roman" panose="02020603050405020304" pitchFamily="18" charset="0"/>
              </a:rPr>
              <a:t>GYNAE</a:t>
            </a:r>
          </a:p>
          <a:p>
            <a:pPr marL="342900" lvl="0" indent="-342900" fontAlgn="base">
              <a:buFont typeface="Symbol" panose="05050102010706020507" pitchFamily="18" charset="2"/>
              <a:buChar char=""/>
            </a:pPr>
            <a:r>
              <a:rPr lang="en-GB" sz="1400" b="1" dirty="0">
                <a:solidFill>
                  <a:srgbClr val="231F20"/>
                </a:solidFill>
                <a:effectLst/>
                <a:latin typeface="Arial" panose="020B0604020202020204" pitchFamily="34" charset="0"/>
                <a:ea typeface="Times New Roman" panose="02020603050405020304" pitchFamily="18" charset="0"/>
              </a:rPr>
              <a:t>Lead a project with primary and secondary care partners to design and implement an unexpected bleeding pathway for people receiving HRT to reduce unnecessary referrals and enable management outside an urgent suspected cancer referral where clinically appropriate. Alliances to have mobilisation plan and commenced pilot/ implementation/ roll out by end Q2, aiming to cover 50% of applicable services by Q3 and 100% of applicable services by Q4.</a:t>
            </a:r>
            <a:r>
              <a:rPr lang="en-GB" sz="1400" dirty="0">
                <a:solidFill>
                  <a:srgbClr val="000000"/>
                </a:solidFill>
                <a:effectLst/>
                <a:latin typeface="Arial" panose="020B0604020202020204" pitchFamily="34" charset="0"/>
                <a:ea typeface="Times New Roman" panose="02020603050405020304" pitchFamily="18" charset="0"/>
              </a:rPr>
              <a:t>​</a:t>
            </a:r>
            <a:endParaRPr lang="en-GB" sz="1400" dirty="0">
              <a:effectLst/>
              <a:latin typeface="Times New Roman" panose="02020603050405020304" pitchFamily="18" charset="0"/>
              <a:ea typeface="Times New Roman" panose="02020603050405020304" pitchFamily="18" charset="0"/>
            </a:endParaRPr>
          </a:p>
          <a:p>
            <a:pPr marL="342900" lvl="0" indent="-342900" fontAlgn="base">
              <a:buFont typeface="Symbol" panose="05050102010706020507" pitchFamily="18" charset="2"/>
              <a:buChar char=""/>
            </a:pPr>
            <a:r>
              <a:rPr lang="en-GB" sz="1400" b="1" dirty="0">
                <a:solidFill>
                  <a:srgbClr val="231F20"/>
                </a:solidFill>
                <a:effectLst/>
                <a:latin typeface="Arial" panose="020B0604020202020204" pitchFamily="34" charset="0"/>
                <a:ea typeface="Times New Roman" panose="02020603050405020304" pitchFamily="18" charset="0"/>
              </a:rPr>
              <a:t>Work with providers in tiering where gynae has been identified as a priority pathway and those with lower than 60% FDS performance on the USC gynae pathway to complete a baseline pathway analyser of 30 patients, investigate and identify challenges, agree recommendations and next steps for improvement. Priority should be given to tier 1 providers in Q1, with other tiered providers prioritised for action by end Q2.</a:t>
            </a:r>
            <a:r>
              <a:rPr lang="en-GB" sz="1400" dirty="0">
                <a:solidFill>
                  <a:srgbClr val="000000"/>
                </a:solidFill>
                <a:effectLst/>
                <a:latin typeface="Arial" panose="020B0604020202020204" pitchFamily="34" charset="0"/>
                <a:ea typeface="Times New Roman" panose="02020603050405020304" pitchFamily="18" charset="0"/>
              </a:rPr>
              <a:t>​</a:t>
            </a:r>
            <a:endParaRPr lang="en-GB" sz="1400" dirty="0">
              <a:effectLst/>
              <a:latin typeface="Times New Roman" panose="02020603050405020304" pitchFamily="18" charset="0"/>
              <a:ea typeface="Times New Roman" panose="02020603050405020304" pitchFamily="18" charset="0"/>
            </a:endParaRPr>
          </a:p>
          <a:p>
            <a:r>
              <a:rPr lang="en-GB" sz="1400" b="1" dirty="0">
                <a:solidFill>
                  <a:srgbClr val="231F20"/>
                </a:solidFill>
                <a:effectLst/>
                <a:latin typeface="Arial" panose="020B0604020202020204" pitchFamily="34" charset="0"/>
                <a:ea typeface="Calibri" panose="020F0502020204030204" pitchFamily="34" charset="0"/>
              </a:rPr>
              <a:t>Support and hold providers to account for delivery of improvement plans, including repeating pathway analysis at 6 months to evaluate impact of action/recovery plan.</a:t>
            </a:r>
            <a:endParaRPr lang="en-GB" sz="1400" dirty="0"/>
          </a:p>
        </p:txBody>
      </p:sp>
    </p:spTree>
    <p:extLst>
      <p:ext uri="{BB962C8B-B14F-4D97-AF65-F5344CB8AC3E}">
        <p14:creationId xmlns:p14="http://schemas.microsoft.com/office/powerpoint/2010/main" val="412707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04799" y="187968"/>
            <a:ext cx="11306175" cy="535932"/>
          </a:xfrm>
        </p:spPr>
        <p:txBody>
          <a:bodyPr/>
          <a:lstStyle/>
          <a:p>
            <a:r>
              <a:rPr lang="en-US" sz="2600" dirty="0">
                <a:solidFill>
                  <a:srgbClr val="005FBF"/>
                </a:solidFill>
              </a:rPr>
              <a:t>Priority Pathways</a:t>
            </a:r>
          </a:p>
        </p:txBody>
      </p:sp>
      <p:sp>
        <p:nvSpPr>
          <p:cNvPr id="4" name="TextBox 3">
            <a:extLst>
              <a:ext uri="{FF2B5EF4-FFF2-40B4-BE49-F238E27FC236}">
                <a16:creationId xmlns:a16="http://schemas.microsoft.com/office/drawing/2014/main" id="{86455158-DE9B-0FB4-6EEC-279FE0A44D5A}"/>
              </a:ext>
            </a:extLst>
          </p:cNvPr>
          <p:cNvSpPr txBox="1"/>
          <p:nvPr/>
        </p:nvSpPr>
        <p:spPr>
          <a:xfrm>
            <a:off x="304798" y="723900"/>
            <a:ext cx="11680031" cy="270041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nSpc>
                <a:spcPct val="107000"/>
              </a:lnSpc>
            </a:pPr>
            <a:r>
              <a:rPr lang="en-GB" sz="1400" b="1" dirty="0">
                <a:effectLst/>
                <a:latin typeface="Arial" panose="020B0604020202020204" pitchFamily="34" charset="0"/>
                <a:ea typeface="Calibri" panose="020F0502020204030204" pitchFamily="34" charset="0"/>
                <a:cs typeface="Arial" panose="020B0604020202020204" pitchFamily="34" charset="0"/>
              </a:rPr>
              <a:t>UROLOGY</a:t>
            </a:r>
          </a:p>
          <a:p>
            <a:pPr marL="342900" lvl="0" indent="-342900">
              <a:lnSpc>
                <a:spcPct val="107000"/>
              </a:lnSpc>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Lead a project with secondary care partners to implement risk stratification tools, such as Predict/ Cambridge Prognostic Groups, to reduce unnecessary progression to biopsy and/or progression to treatment regimens.</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Complete the implementation of nurse-led LATP biopsy services in providers delivering prostate pathways.</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Work with providers in tiering where Urology has been identified as a priority pathway and those with lower than 60% FDS performance on the USC Urology/prostate pathway to complete a baseline pathway analyser of 30 patients, investigate and identify challenges, agree recommendations and next steps for improvement. This should include a focus on the wider Urology pathway beyond Prostate cancer, with a particular focus on bladder cancer pathways where there are significant and growing challenges. </a:t>
            </a:r>
            <a:r>
              <a:rPr lang="en-GB" sz="14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Priority should be given to tier 1 providers in Q1, with other tiered providers prioritised for action by end Q2.</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r>
              <a:rPr lang="en-GB" sz="1400" b="1" dirty="0">
                <a:effectLst/>
                <a:latin typeface="Arial" panose="020B0604020202020204" pitchFamily="34" charset="0"/>
                <a:ea typeface="Calibri" panose="020F0502020204030204" pitchFamily="34" charset="0"/>
              </a:rPr>
              <a:t>Support and hold providers to account for delivery of improvement plans, including repeating pathway analysis at 6 months post baseline to evaluate impact of action/ recovery plan.</a:t>
            </a:r>
            <a:endParaRPr lang="en-GB" sz="1400" dirty="0"/>
          </a:p>
        </p:txBody>
      </p:sp>
      <p:sp>
        <p:nvSpPr>
          <p:cNvPr id="7" name="TextBox 6">
            <a:extLst>
              <a:ext uri="{FF2B5EF4-FFF2-40B4-BE49-F238E27FC236}">
                <a16:creationId xmlns:a16="http://schemas.microsoft.com/office/drawing/2014/main" id="{605E6231-CF21-8C53-16DE-E3CAF46C4706}"/>
              </a:ext>
            </a:extLst>
          </p:cNvPr>
          <p:cNvSpPr txBox="1"/>
          <p:nvPr/>
        </p:nvSpPr>
        <p:spPr>
          <a:xfrm>
            <a:off x="304797" y="3647666"/>
            <a:ext cx="11680031" cy="223939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lnSpc>
                <a:spcPct val="107000"/>
              </a:lnSpc>
            </a:pPr>
            <a:r>
              <a:rPr lang="en-GB" sz="1400" b="1" dirty="0">
                <a:effectLst/>
                <a:latin typeface="Arial" panose="020B0604020202020204" pitchFamily="34" charset="0"/>
                <a:ea typeface="Calibri" panose="020F0502020204030204" pitchFamily="34" charset="0"/>
                <a:cs typeface="Arial" panose="020B0604020202020204" pitchFamily="34" charset="0"/>
              </a:rPr>
              <a:t>BREAST</a:t>
            </a:r>
          </a:p>
          <a:p>
            <a:pPr marL="342900" lvl="0" indent="-342900">
              <a:lnSpc>
                <a:spcPct val="107000"/>
              </a:lnSpc>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Lead a project with primary and secondary care partners to implement sustainable breast pain pathways for people to be managed outside an Urgent Suspected Cancer referral in two thirds of providers by end Q2 and all providers by end of Q4.</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sz="1400" b="1" dirty="0">
                <a:effectLst/>
                <a:latin typeface="Arial" panose="020B0604020202020204" pitchFamily="34" charset="0"/>
                <a:ea typeface="Calibri" panose="020F0502020204030204" pitchFamily="34" charset="0"/>
                <a:cs typeface="Arial" panose="020B0604020202020204" pitchFamily="34" charset="0"/>
              </a:rPr>
              <a:t>Work with providers in tiering where USC breast pathways have been identified as a priority pathway and those with lower than 85% FDS performance on the USC breast pathway to complete a baseline pathway analyser of 30 patients, investigate and identify challenges, agree recommendations and next steps for improvement. </a:t>
            </a:r>
            <a:r>
              <a:rPr lang="en-GB" sz="1400" b="1" dirty="0">
                <a:solidFill>
                  <a:srgbClr val="231F20"/>
                </a:solidFill>
                <a:effectLst/>
                <a:latin typeface="Arial" panose="020B0604020202020204" pitchFamily="34" charset="0"/>
                <a:ea typeface="Calibri" panose="020F0502020204030204" pitchFamily="34" charset="0"/>
                <a:cs typeface="Arial" panose="020B0604020202020204" pitchFamily="34" charset="0"/>
              </a:rPr>
              <a:t>Priority should be given to tier 1 providers in Q1, with other tiered providers prioritised for action by end Q2.</a:t>
            </a:r>
            <a:r>
              <a:rPr lang="en-GB"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r>
              <a:rPr lang="en-GB" sz="1400" b="1" dirty="0">
                <a:effectLst/>
                <a:latin typeface="Arial" panose="020B0604020202020204" pitchFamily="34" charset="0"/>
                <a:ea typeface="Calibri" panose="020F0502020204030204" pitchFamily="34" charset="0"/>
              </a:rPr>
              <a:t>Support and hold providers to account for delivery of improvement plans, including repeating pathway analysis at 6 months to evaluate impact of action/ recovery plan.</a:t>
            </a:r>
            <a:endParaRPr lang="en-GB" sz="1400" dirty="0"/>
          </a:p>
        </p:txBody>
      </p:sp>
    </p:spTree>
    <p:extLst>
      <p:ext uri="{BB962C8B-B14F-4D97-AF65-F5344CB8AC3E}">
        <p14:creationId xmlns:p14="http://schemas.microsoft.com/office/powerpoint/2010/main" val="2359815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2686050"/>
            <a:ext cx="8201327" cy="1514087"/>
          </a:xfrm>
        </p:spPr>
        <p:txBody>
          <a:bodyPr/>
          <a:lstStyle/>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endParaRPr lang="en-GB" dirty="0"/>
          </a:p>
          <a:p>
            <a:pPr marL="277246" indent="-277246">
              <a:lnSpc>
                <a:spcPct val="150000"/>
              </a:lnSpc>
              <a:buFont typeface="Arial" panose="020B0604020202020204" pitchFamily="34" charset="0"/>
              <a:buChar char="•"/>
            </a:pPr>
            <a:r>
              <a:rPr lang="en-GB" dirty="0"/>
              <a:t>Please link these to the Cancer Alliance planning pack asks</a:t>
            </a:r>
          </a:p>
          <a:p>
            <a:pPr marL="277246" indent="-277246">
              <a:lnSpc>
                <a:spcPct val="150000"/>
              </a:lnSpc>
              <a:buFont typeface="Arial" panose="020B0604020202020204" pitchFamily="34" charset="0"/>
              <a:buChar char="•"/>
            </a:pPr>
            <a:r>
              <a:rPr lang="en-GB" dirty="0"/>
              <a:t>Minimal text please and just include the changes from the previous reporting period</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83771" y="75702"/>
            <a:ext cx="8201327" cy="486273"/>
          </a:xfrm>
        </p:spPr>
        <p:txBody>
          <a:bodyPr/>
          <a:lstStyle/>
          <a:p>
            <a:r>
              <a:rPr lang="en-US" sz="3200" dirty="0">
                <a:solidFill>
                  <a:srgbClr val="005FBF"/>
                </a:solidFill>
              </a:rPr>
              <a:t>Key Updates/Successes (Planning)</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1432155627"/>
              </p:ext>
            </p:extLst>
          </p:nvPr>
        </p:nvGraphicFramePr>
        <p:xfrm>
          <a:off x="526441" y="633572"/>
          <a:ext cx="11142645" cy="6061552"/>
        </p:xfrm>
        <a:graphic>
          <a:graphicData uri="http://schemas.openxmlformats.org/drawingml/2006/table">
            <a:tbl>
              <a:tblPr firstRow="1" bandRow="1">
                <a:tableStyleId>{5C22544A-7EE6-4342-B048-85BDC9FD1C3A}</a:tableStyleId>
              </a:tblPr>
              <a:tblGrid>
                <a:gridCol w="1562724">
                  <a:extLst>
                    <a:ext uri="{9D8B030D-6E8A-4147-A177-3AD203B41FA5}">
                      <a16:colId xmlns:a16="http://schemas.microsoft.com/office/drawing/2014/main" val="2760922989"/>
                    </a:ext>
                  </a:extLst>
                </a:gridCol>
                <a:gridCol w="9579921">
                  <a:extLst>
                    <a:ext uri="{9D8B030D-6E8A-4147-A177-3AD203B41FA5}">
                      <a16:colId xmlns:a16="http://schemas.microsoft.com/office/drawing/2014/main" val="2597858363"/>
                    </a:ext>
                  </a:extLst>
                </a:gridCol>
              </a:tblGrid>
              <a:tr h="495818">
                <a:tc>
                  <a:txBody>
                    <a:bodyPr/>
                    <a:lstStyle/>
                    <a:p>
                      <a:r>
                        <a:rPr lang="en-GB" sz="1400" dirty="0">
                          <a:latin typeface="Arial" panose="020B0604020202020204" pitchFamily="34" charset="0"/>
                          <a:cs typeface="Arial" panose="020B0604020202020204" pitchFamily="34" charset="0"/>
                        </a:rPr>
                        <a:t>Programme/element</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408751">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FDS – 77%</a:t>
                      </a:r>
                      <a:endParaRPr lang="en-GB" sz="1400" b="1" kern="1200" dirty="0">
                        <a:solidFill>
                          <a:srgbClr val="486A7A"/>
                        </a:solidFill>
                        <a:latin typeface="Arial" panose="020B0604020202020204" pitchFamily="34" charset="0"/>
                        <a:ea typeface="+mn-ea"/>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Latest performance (Oct 24) is 76.86%, which is marginally above the trajectory of 76.03%.</a:t>
                      </a: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The draft November position (not yet published) indicates that all Trusts will achieve their trajectory for November, and that the aggregate GM position will be above the 77% interim target.  </a:t>
                      </a:r>
                    </a:p>
                    <a:p>
                      <a:pPr marL="0" indent="0">
                        <a:buFont typeface="Arial" panose="020B0604020202020204" pitchFamily="34" charset="0"/>
                        <a:buNone/>
                      </a:pPr>
                      <a:endParaRPr lang="en-GB" sz="1400" dirty="0">
                        <a:solidFill>
                          <a:schemeClr val="tx1"/>
                        </a:solidFill>
                        <a:effectLst/>
                        <a:latin typeface="Arial"/>
                        <a:ea typeface="Times New Roman" panose="02020603050405020304" pitchFamily="18" charset="0"/>
                        <a:cs typeface="Arial"/>
                      </a:endParaRPr>
                    </a:p>
                    <a:p>
                      <a:pPr marL="0" indent="0">
                        <a:buFont typeface="Arial" panose="020B0604020202020204" pitchFamily="34" charset="0"/>
                        <a:buNone/>
                      </a:pPr>
                      <a:r>
                        <a:rPr lang="en-GB" sz="1400" dirty="0">
                          <a:solidFill>
                            <a:schemeClr val="tx1"/>
                          </a:solidFill>
                          <a:effectLst/>
                          <a:latin typeface="Arial"/>
                          <a:ea typeface="Times New Roman" panose="02020603050405020304" pitchFamily="18" charset="0"/>
                          <a:cs typeface="Arial"/>
                        </a:rPr>
                        <a:t>Provider and ICB plans submitted re-confirm that all providers will expect to achieve the 77% target by year end.  It should be noted that the TPC initiatives aim to drive FDS much higher (83%).  </a:t>
                      </a:r>
                    </a:p>
                  </a:txBody>
                  <a:tcPr/>
                </a:tc>
                <a:extLst>
                  <a:ext uri="{0D108BD9-81ED-4DB2-BD59-A6C34878D82A}">
                    <a16:rowId xmlns:a16="http://schemas.microsoft.com/office/drawing/2014/main" val="3610936623"/>
                  </a:ext>
                </a:extLst>
              </a:tr>
              <a:tr h="181149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62 day RTT – 70%</a:t>
                      </a:r>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solidFill>
                            <a:schemeClr val="tx1"/>
                          </a:solidFill>
                          <a:latin typeface="Arial"/>
                          <a:cs typeface="Arial"/>
                        </a:rPr>
                        <a:t>The latest reported performance (Oct 24) is 69.72% which is marginally above the GM trajectory of 69.14% </a:t>
                      </a:r>
                    </a:p>
                    <a:p>
                      <a:pPr marL="0" marR="0" indent="0" algn="l" rtl="0" eaLnBrk="1" fontAlgn="t" latinLnBrk="0" hangingPunct="1">
                        <a:spcBef>
                          <a:spcPts val="0"/>
                        </a:spcBef>
                        <a:spcAft>
                          <a:spcPts val="0"/>
                        </a:spcAft>
                        <a:buFont typeface="Arial" panose="020B0604020202020204" pitchFamily="34" charset="0"/>
                        <a:buNone/>
                      </a:pPr>
                      <a:endParaRPr lang="en-GB" sz="1400" dirty="0">
                        <a:solidFill>
                          <a:schemeClr val="tx1"/>
                        </a:solidFill>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solidFill>
                            <a:schemeClr val="tx1"/>
                          </a:solidFill>
                          <a:latin typeface="Arial"/>
                          <a:cs typeface="Arial"/>
                        </a:rPr>
                        <a:t>All Trust exceeded their planning trajectory, with the exception of MFT who are below both their main planning trajectory, and their recovery trajectory.  The draft November position (not yet published) indicates that all Trusts except MFT will exceed their trajectories, this should help the aggregate to deliver 70% in month.</a:t>
                      </a:r>
                    </a:p>
                    <a:p>
                      <a:pPr marL="0" marR="0" indent="0" algn="l" rtl="0" eaLnBrk="1" fontAlgn="t" latinLnBrk="0" hangingPunct="1">
                        <a:spcBef>
                          <a:spcPts val="0"/>
                        </a:spcBef>
                        <a:spcAft>
                          <a:spcPts val="0"/>
                        </a:spcAft>
                        <a:buFont typeface="Arial" panose="020B0604020202020204" pitchFamily="34" charset="0"/>
                        <a:buNone/>
                      </a:pPr>
                      <a:endParaRPr lang="en-GB" sz="1400" dirty="0">
                        <a:solidFill>
                          <a:schemeClr val="tx1"/>
                        </a:solidFill>
                        <a:latin typeface="Arial"/>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solidFill>
                            <a:schemeClr val="tx1"/>
                          </a:solidFill>
                          <a:latin typeface="Arial"/>
                          <a:cs typeface="Arial"/>
                        </a:rPr>
                        <a:t>All trusts except MFT have re-committed to delivery in March 25 of the 70% interim target.  Work is ongoing to try and ensure the delivery at GM level.</a:t>
                      </a:r>
                    </a:p>
                  </a:txBody>
                  <a:tcPr/>
                </a:tc>
                <a:extLst>
                  <a:ext uri="{0D108BD9-81ED-4DB2-BD59-A6C34878D82A}">
                    <a16:rowId xmlns:a16="http://schemas.microsoft.com/office/drawing/2014/main" val="3917802332"/>
                  </a:ext>
                </a:extLst>
              </a:tr>
              <a:tr h="524829">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Reduce variation </a:t>
                      </a: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There remains significant variation by provider and between tumour sites.  Work via Trust provider collaborative aims to reduce this variation.  Focus on front end, surgery and SQD in particular</a:t>
                      </a:r>
                    </a:p>
                  </a:txBody>
                  <a:tcPr/>
                </a:tc>
                <a:extLst>
                  <a:ext uri="{0D108BD9-81ED-4DB2-BD59-A6C34878D82A}">
                    <a16:rowId xmlns:a16="http://schemas.microsoft.com/office/drawing/2014/main" val="3799781566"/>
                  </a:ext>
                </a:extLst>
              </a:tr>
              <a:tr h="1408751">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Systemwide improvement initiatives</a:t>
                      </a:r>
                      <a:endParaRPr lang="en-GB" sz="1400" b="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pPr marL="171450" marR="0" indent="-171450" algn="l" rtl="0" eaLnBrk="1" fontAlgn="t" latinLnBrk="0" hangingPunct="1">
                        <a:spcBef>
                          <a:spcPts val="0"/>
                        </a:spcBef>
                        <a:spcAft>
                          <a:spcPts val="0"/>
                        </a:spcAft>
                        <a:buFont typeface="Arial" panose="020B0604020202020204" pitchFamily="34" charset="0"/>
                        <a:buChar char="•"/>
                      </a:pPr>
                      <a:r>
                        <a:rPr lang="en-GB" sz="1400" b="0" i="0" u="none" strike="noStrike" kern="1200" dirty="0">
                          <a:effectLst/>
                          <a:latin typeface="Arial"/>
                          <a:cs typeface="Arial"/>
                        </a:rPr>
                        <a:t>XRT – project manager now in post via radiotherapy network since July 24.  Data review completed, priorities and workplan agreed and work commenced with all three sites. However, the staff member has been on a period of bereavement leave, but a re-engagement meeting is planned for January.  Work is continuing (alliance led) to try and roll out the improvements delivered in H&amp;N to other tumour sites, with a meeting arranged later in January.</a:t>
                      </a:r>
                    </a:p>
                    <a:p>
                      <a:pPr marL="171450" marR="0" indent="-171450" algn="l" rtl="0" eaLnBrk="1" fontAlgn="t" latinLnBrk="0" hangingPunct="1">
                        <a:spcBef>
                          <a:spcPts val="0"/>
                        </a:spcBef>
                        <a:spcAft>
                          <a:spcPts val="0"/>
                        </a:spcAft>
                        <a:buFont typeface="Arial" panose="020B0604020202020204" pitchFamily="34" charset="0"/>
                        <a:buChar char="•"/>
                      </a:pPr>
                      <a:r>
                        <a:rPr lang="en-GB" sz="1400" b="0" i="0" u="none" strike="noStrike" kern="1200" dirty="0">
                          <a:effectLst/>
                          <a:latin typeface="Arial"/>
                          <a:cs typeface="Arial"/>
                        </a:rPr>
                        <a:t>SACT C&amp;D – agreed model.  Draft analysis of current data shared with SACT Board.  Awaiting feedback before formal distribution to the Trust.  Still delayed in recruiting to the BI post to conduct full analysis.  Escalated to COO 30.12.24</a:t>
                      </a:r>
                      <a:endParaRPr lang="en-GB" sz="1400" b="0" i="0" u="none" strike="noStrike" kern="1200" dirty="0">
                        <a:solidFill>
                          <a:schemeClr val="dk1"/>
                        </a:solidFill>
                        <a:effectLst/>
                        <a:latin typeface="Arial"/>
                        <a:ea typeface="+mn-ea"/>
                        <a:cs typeface="Arial"/>
                      </a:endParaRPr>
                    </a:p>
                    <a:p>
                      <a:pPr marL="171450" marR="0" indent="-171450" algn="l" rtl="0" eaLnBrk="1" fontAlgn="t" latinLnBrk="0" hangingPunct="1">
                        <a:spcBef>
                          <a:spcPts val="0"/>
                        </a:spcBef>
                        <a:spcAft>
                          <a:spcPts val="0"/>
                        </a:spcAft>
                        <a:buFont typeface="Arial" panose="020B0604020202020204" pitchFamily="34" charset="0"/>
                        <a:buChar char="•"/>
                      </a:pPr>
                      <a:endParaRPr lang="en-GB" sz="1400" b="0" i="0" u="none" strike="noStrike" kern="1200" dirty="0">
                        <a:effectLst/>
                        <a:latin typeface="Arial"/>
                        <a:cs typeface="Arial"/>
                      </a:endParaRPr>
                    </a:p>
                  </a:txBody>
                  <a:tcPr/>
                </a:tc>
                <a:extLst>
                  <a:ext uri="{0D108BD9-81ED-4DB2-BD59-A6C34878D82A}">
                    <a16:rowId xmlns:a16="http://schemas.microsoft.com/office/drawing/2014/main" val="3833071716"/>
                  </a:ext>
                </a:extLst>
              </a:tr>
            </a:tbl>
          </a:graphicData>
        </a:graphic>
      </p:graphicFrame>
    </p:spTree>
    <p:extLst>
      <p:ext uri="{BB962C8B-B14F-4D97-AF65-F5344CB8AC3E}">
        <p14:creationId xmlns:p14="http://schemas.microsoft.com/office/powerpoint/2010/main" val="2856531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1279378" y="1349652"/>
            <a:ext cx="8201327" cy="2850485"/>
          </a:xfrm>
        </p:spPr>
        <p:txBody>
          <a:bodyPr/>
          <a:lstStyle/>
          <a:p>
            <a:pPr>
              <a:lnSpc>
                <a:spcPct val="150000"/>
              </a:lnSpc>
            </a:pPr>
            <a:endParaRPr lang="en-GB" dirty="0"/>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079352" y="-24469"/>
            <a:ext cx="8201327" cy="834094"/>
          </a:xfrm>
        </p:spPr>
        <p:txBody>
          <a:bodyPr/>
          <a:lstStyle/>
          <a:p>
            <a:r>
              <a:rPr lang="en-US" sz="3200" dirty="0">
                <a:solidFill>
                  <a:srgbClr val="005FBF"/>
                </a:solidFill>
              </a:rPr>
              <a:t>Key Updates/Successes (Planning )</a:t>
            </a:r>
          </a:p>
        </p:txBody>
      </p:sp>
      <p:graphicFrame>
        <p:nvGraphicFramePr>
          <p:cNvPr id="3" name="Table 3">
            <a:extLst>
              <a:ext uri="{FF2B5EF4-FFF2-40B4-BE49-F238E27FC236}">
                <a16:creationId xmlns:a16="http://schemas.microsoft.com/office/drawing/2014/main" id="{704027A1-17AE-89CC-71F8-5BBF21B521CD}"/>
              </a:ext>
            </a:extLst>
          </p:cNvPr>
          <p:cNvGraphicFramePr>
            <a:graphicFrameLocks noGrp="1"/>
          </p:cNvGraphicFramePr>
          <p:nvPr>
            <p:extLst>
              <p:ext uri="{D42A27DB-BD31-4B8C-83A1-F6EECF244321}">
                <p14:modId xmlns:p14="http://schemas.microsoft.com/office/powerpoint/2010/main" val="2938492953"/>
              </p:ext>
            </p:extLst>
          </p:nvPr>
        </p:nvGraphicFramePr>
        <p:xfrm>
          <a:off x="488341" y="609600"/>
          <a:ext cx="11215318" cy="5854065"/>
        </p:xfrm>
        <a:graphic>
          <a:graphicData uri="http://schemas.openxmlformats.org/drawingml/2006/table">
            <a:tbl>
              <a:tblPr firstRow="1" bandRow="1">
                <a:tableStyleId>{5C22544A-7EE6-4342-B048-85BDC9FD1C3A}</a:tableStyleId>
              </a:tblPr>
              <a:tblGrid>
                <a:gridCol w="2048336">
                  <a:extLst>
                    <a:ext uri="{9D8B030D-6E8A-4147-A177-3AD203B41FA5}">
                      <a16:colId xmlns:a16="http://schemas.microsoft.com/office/drawing/2014/main" val="2760922989"/>
                    </a:ext>
                  </a:extLst>
                </a:gridCol>
                <a:gridCol w="9166982">
                  <a:extLst>
                    <a:ext uri="{9D8B030D-6E8A-4147-A177-3AD203B41FA5}">
                      <a16:colId xmlns:a16="http://schemas.microsoft.com/office/drawing/2014/main" val="2597858363"/>
                    </a:ext>
                  </a:extLst>
                </a:gridCol>
              </a:tblGrid>
              <a:tr h="401998">
                <a:tc>
                  <a:txBody>
                    <a:bodyPr/>
                    <a:lstStyle/>
                    <a:p>
                      <a:r>
                        <a:rPr lang="en-GB" sz="1400" dirty="0">
                          <a:latin typeface="Arial" panose="020B0604020202020204" pitchFamily="34" charset="0"/>
                          <a:cs typeface="Arial" panose="020B0604020202020204" pitchFamily="34" charset="0"/>
                        </a:rPr>
                        <a:t>Programme/element</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788627">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Ensure OP is prioritised in Cancer Alliance and ICB</a:t>
                      </a:r>
                      <a:endParaRPr lang="en-GB" sz="1400" b="1" kern="1200" dirty="0">
                        <a:solidFill>
                          <a:srgbClr val="486A7A"/>
                        </a:solidFill>
                        <a:latin typeface="Arial" panose="020B0604020202020204" pitchFamily="34" charset="0"/>
                        <a:ea typeface="+mn-ea"/>
                        <a:cs typeface="Arial" panose="020B0604020202020204" pitchFamily="34" charset="0"/>
                      </a:endParaRPr>
                    </a:p>
                  </a:txBody>
                  <a:tcPr/>
                </a:tc>
                <a:tc>
                  <a:txBody>
                    <a:bodyPr/>
                    <a:lstStyle/>
                    <a:p>
                      <a:pPr marL="0" indent="0">
                        <a:buFont typeface="Arial" panose="020B0604020202020204" pitchFamily="34" charset="0"/>
                        <a:buNone/>
                      </a:pPr>
                      <a:r>
                        <a:rPr lang="en-GB" sz="1400" dirty="0">
                          <a:solidFill>
                            <a:schemeClr val="dk1"/>
                          </a:solidFill>
                          <a:effectLst/>
                          <a:latin typeface="Arial" panose="020B0604020202020204" pitchFamily="34" charset="0"/>
                          <a:ea typeface="+mn-ea"/>
                          <a:cs typeface="Arial" panose="020B0604020202020204" pitchFamily="34" charset="0"/>
                        </a:rPr>
                        <a:t>Tumour and trust performance reported via Programme Board, and GM Cancer Board.</a:t>
                      </a:r>
                      <a:br>
                        <a:rPr lang="en-GB" sz="1400" dirty="0">
                          <a:solidFill>
                            <a:schemeClr val="dk1"/>
                          </a:solidFill>
                          <a:effectLst/>
                          <a:latin typeface="Arial" panose="020B0604020202020204" pitchFamily="34" charset="0"/>
                          <a:ea typeface="+mn-ea"/>
                          <a:cs typeface="Arial" panose="020B0604020202020204" pitchFamily="34" charset="0"/>
                        </a:rPr>
                      </a:br>
                      <a:r>
                        <a:rPr lang="en-GB" sz="1400" dirty="0">
                          <a:solidFill>
                            <a:schemeClr val="dk1"/>
                          </a:solidFill>
                          <a:effectLst/>
                          <a:latin typeface="Arial" panose="020B0604020202020204" pitchFamily="34" charset="0"/>
                          <a:ea typeface="+mn-ea"/>
                          <a:cs typeface="Arial" panose="020B0604020202020204" pitchFamily="34" charset="0"/>
                        </a:rPr>
                        <a:t>ICB Service improvement Board being established which will include cancer performance.</a:t>
                      </a:r>
                    </a:p>
                    <a:p>
                      <a:pPr marL="0" indent="0">
                        <a:buFont typeface="Arial" panose="020B0604020202020204" pitchFamily="34" charset="0"/>
                        <a:buNone/>
                      </a:pPr>
                      <a:r>
                        <a:rPr lang="en-GB" sz="1400" dirty="0">
                          <a:solidFill>
                            <a:schemeClr val="dk1"/>
                          </a:solidFill>
                          <a:effectLst/>
                          <a:latin typeface="Arial" panose="020B0604020202020204" pitchFamily="34" charset="0"/>
                          <a:ea typeface="+mn-ea"/>
                          <a:cs typeface="Arial" panose="020B0604020202020204" pitchFamily="34" charset="0"/>
                        </a:rPr>
                        <a:t>Full operational performance work programme in place</a:t>
                      </a:r>
                    </a:p>
                  </a:txBody>
                  <a:tcPr/>
                </a:tc>
                <a:extLst>
                  <a:ext uri="{0D108BD9-81ED-4DB2-BD59-A6C34878D82A}">
                    <a16:rowId xmlns:a16="http://schemas.microsoft.com/office/drawing/2014/main" val="3610936623"/>
                  </a:ext>
                </a:extLst>
              </a:tr>
              <a:tr h="752619">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Implementation of treatment recommendations from the national Lung GIRFT report</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Commence action on Breast / Prostate/OG</a:t>
                      </a:r>
                      <a:endParaRPr lang="en-GB" sz="1400" b="0" dirty="0">
                        <a:solidFill>
                          <a:schemeClr val="tx1"/>
                        </a:solidFill>
                        <a:latin typeface="Arial" panose="020B0604020202020204" pitchFamily="34" charset="0"/>
                        <a:cs typeface="Arial" panose="020B0604020202020204" pitchFamily="34" charset="0"/>
                      </a:endParaRP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panose="020B0604020202020204" pitchFamily="34" charset="0"/>
                          <a:cs typeface="Arial" panose="020B0604020202020204" pitchFamily="34" charset="0"/>
                        </a:rPr>
                        <a:t>Neo-adjuvant pathway live in Lung, and one stop operational.  Manuscript being finalised for publication.  Curative intent improvement from 80% (NLCA) to 94% for high risk patients (local audit).   Preliminary one stop data shows a 10% improvement in 1 year mortality.  Collaboration with AZ to undertake full health economics evaluation.  SDE IG test bed agreed with ICB, and IG now completed and data flowing from MFT.  Interim cost analysis on pre and post pathway evaluation completed and attached for review.</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panose="020B0604020202020204" pitchFamily="34" charset="0"/>
                        <a:cs typeface="Arial" panose="020B0604020202020204" pitchFamily="34" charset="0"/>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panose="020B0604020202020204" pitchFamily="34" charset="0"/>
                          <a:cs typeface="Arial" panose="020B0604020202020204" pitchFamily="34" charset="0"/>
                        </a:rPr>
                        <a:t>GM audit for prostate approved and data collection has commenced.  IG complete, CDOs approved and portal testing completed.  Data has only been received for two Trusts so far.  Escalated to PWB</a:t>
                      </a: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panose="020B0604020202020204" pitchFamily="34" charset="0"/>
                          <a:cs typeface="Arial" panose="020B0604020202020204" pitchFamily="34" charset="0"/>
                        </a:rPr>
                        <a:t>Breast data collection commenced and IG work has been started. (GM not an outlier at system level, but variation between organizations based on model hospital).  </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panose="020B0604020202020204" pitchFamily="34" charset="0"/>
                        <a:cs typeface="Arial" panose="020B0604020202020204" pitchFamily="34" charset="0"/>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panose="020B0604020202020204" pitchFamily="34" charset="0"/>
                          <a:cs typeface="Arial" panose="020B0604020202020204" pitchFamily="34" charset="0"/>
                        </a:rPr>
                        <a:t>OG pathway work – MDT, Diagnostic bundles and One Stop progressing well.  Estates issue resolved, recruitment commenced and go-live now being planned for late Q4 / early Q1.  </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panose="020B0604020202020204" pitchFamily="34" charset="0"/>
                        <a:cs typeface="Arial" panose="020B0604020202020204" pitchFamily="34" charset="0"/>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panose="020B0604020202020204" pitchFamily="34" charset="0"/>
                          <a:cs typeface="Arial" panose="020B0604020202020204" pitchFamily="34" charset="0"/>
                        </a:rPr>
                        <a:t>Airelogic agreed to provide pilot system for GM audit function.  Now signed off by ICB and ‘launch’ meeting planned for 24 January.</a:t>
                      </a:r>
                    </a:p>
                  </a:txBody>
                  <a:tcPr/>
                </a:tc>
                <a:extLst>
                  <a:ext uri="{0D108BD9-81ED-4DB2-BD59-A6C34878D82A}">
                    <a16:rowId xmlns:a16="http://schemas.microsoft.com/office/drawing/2014/main" val="3917802332"/>
                  </a:ext>
                </a:extLst>
              </a:tr>
              <a:tr h="910734">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Priority Pathways</a:t>
                      </a:r>
                    </a:p>
                  </a:txBody>
                  <a:tcPr/>
                </a:tc>
                <a:tc>
                  <a:txBody>
                    <a:bodyPr/>
                    <a:lstStyle/>
                    <a:p>
                      <a:pPr marL="171450" marR="0" indent="-171450" algn="l" rtl="0" eaLnBrk="1" fontAlgn="t" latinLnBrk="0" hangingPunct="1">
                        <a:spcBef>
                          <a:spcPts val="0"/>
                        </a:spcBef>
                        <a:spcAft>
                          <a:spcPts val="0"/>
                        </a:spcAft>
                        <a:buFont typeface="Arial" panose="020B0604020202020204" pitchFamily="34" charset="0"/>
                        <a:buChar char="•"/>
                      </a:pPr>
                      <a:r>
                        <a:rPr lang="en-GB" sz="1400" dirty="0">
                          <a:latin typeface="Arial" panose="020B0604020202020204" pitchFamily="34" charset="0"/>
                          <a:cs typeface="Arial" panose="020B0604020202020204" pitchFamily="34" charset="0"/>
                        </a:rPr>
                        <a:t>Tele-derm – AI Derm – Cancer alliance supporting second read. The current risk is the variation of AI contracts -  start and end dates and ongoing funding implications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GB" sz="1400" dirty="0">
                          <a:latin typeface="Arial" panose="020B0604020202020204" pitchFamily="34" charset="0"/>
                          <a:cs typeface="Arial" panose="020B0604020202020204" pitchFamily="34" charset="0"/>
                        </a:rPr>
                        <a:t>HRT pathway in place via primary </a:t>
                      </a:r>
                      <a:r>
                        <a:rPr lang="en-GB" sz="1400" dirty="0">
                          <a:solidFill>
                            <a:schemeClr val="dk1"/>
                          </a:solidFill>
                          <a:latin typeface="Arial" panose="020B0604020202020204" pitchFamily="34" charset="0"/>
                          <a:ea typeface="+mn-ea"/>
                          <a:cs typeface="Arial" panose="020B0604020202020204" pitchFamily="34" charset="0"/>
                        </a:rPr>
                        <a:t>care – Decision support tools for GPs live since Sept 24.  ED to monitor uptake, Performance team to monitor if referrals are reducing (too early to tell at present).</a:t>
                      </a:r>
                    </a:p>
                    <a:p>
                      <a:pPr marL="171450" marR="0" indent="-171450" algn="l" rtl="0" eaLnBrk="1" fontAlgn="t" latinLnBrk="0" hangingPunct="1">
                        <a:spcBef>
                          <a:spcPts val="0"/>
                        </a:spcBef>
                        <a:spcAft>
                          <a:spcPts val="0"/>
                        </a:spcAft>
                        <a:buFont typeface="Arial" panose="020B0604020202020204" pitchFamily="34" charset="0"/>
                        <a:buChar char="•"/>
                      </a:pPr>
                      <a:r>
                        <a:rPr lang="en-GB" sz="1400" dirty="0">
                          <a:latin typeface="Arial" panose="020B0604020202020204" pitchFamily="34" charset="0"/>
                          <a:cs typeface="Arial" panose="020B0604020202020204" pitchFamily="34" charset="0"/>
                        </a:rPr>
                        <a:t>Mastalgia all sites now live (WWL live from Dec 24)</a:t>
                      </a:r>
                    </a:p>
                  </a:txBody>
                  <a:tcPr/>
                </a:tc>
                <a:extLst>
                  <a:ext uri="{0D108BD9-81ED-4DB2-BD59-A6C34878D82A}">
                    <a16:rowId xmlns:a16="http://schemas.microsoft.com/office/drawing/2014/main" val="2735786997"/>
                  </a:ext>
                </a:extLst>
              </a:tr>
            </a:tbl>
          </a:graphicData>
        </a:graphic>
      </p:graphicFrame>
    </p:spTree>
    <p:extLst>
      <p:ext uri="{BB962C8B-B14F-4D97-AF65-F5344CB8AC3E}">
        <p14:creationId xmlns:p14="http://schemas.microsoft.com/office/powerpoint/2010/main" val="3901015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417146" y="-66675"/>
            <a:ext cx="8201327" cy="457698"/>
          </a:xfrm>
        </p:spPr>
        <p:txBody>
          <a:bodyPr/>
          <a:lstStyle/>
          <a:p>
            <a:r>
              <a:rPr lang="en-US" sz="3600" dirty="0">
                <a:solidFill>
                  <a:srgbClr val="005FBF"/>
                </a:solidFill>
              </a:rPr>
              <a:t>Key Updates/Successes (Other )</a:t>
            </a:r>
          </a:p>
        </p:txBody>
      </p:sp>
      <p:graphicFrame>
        <p:nvGraphicFramePr>
          <p:cNvPr id="3" name="Table 3">
            <a:extLst>
              <a:ext uri="{FF2B5EF4-FFF2-40B4-BE49-F238E27FC236}">
                <a16:creationId xmlns:a16="http://schemas.microsoft.com/office/drawing/2014/main" id="{704027A1-17AE-89CC-71F8-5BBF21B521CD}"/>
              </a:ext>
            </a:extLst>
          </p:cNvPr>
          <p:cNvGraphicFramePr>
            <a:graphicFrameLocks noGrp="1"/>
          </p:cNvGraphicFramePr>
          <p:nvPr>
            <p:extLst>
              <p:ext uri="{D42A27DB-BD31-4B8C-83A1-F6EECF244321}">
                <p14:modId xmlns:p14="http://schemas.microsoft.com/office/powerpoint/2010/main" val="870394923"/>
              </p:ext>
            </p:extLst>
          </p:nvPr>
        </p:nvGraphicFramePr>
        <p:xfrm>
          <a:off x="307366" y="538086"/>
          <a:ext cx="11215318" cy="6037796"/>
        </p:xfrm>
        <a:graphic>
          <a:graphicData uri="http://schemas.openxmlformats.org/drawingml/2006/table">
            <a:tbl>
              <a:tblPr firstRow="1" bandRow="1">
                <a:tableStyleId>{5C22544A-7EE6-4342-B048-85BDC9FD1C3A}</a:tableStyleId>
              </a:tblPr>
              <a:tblGrid>
                <a:gridCol w="2108663">
                  <a:extLst>
                    <a:ext uri="{9D8B030D-6E8A-4147-A177-3AD203B41FA5}">
                      <a16:colId xmlns:a16="http://schemas.microsoft.com/office/drawing/2014/main" val="2760922989"/>
                    </a:ext>
                  </a:extLst>
                </a:gridCol>
                <a:gridCol w="9106655">
                  <a:extLst>
                    <a:ext uri="{9D8B030D-6E8A-4147-A177-3AD203B41FA5}">
                      <a16:colId xmlns:a16="http://schemas.microsoft.com/office/drawing/2014/main" val="2597858363"/>
                    </a:ext>
                  </a:extLst>
                </a:gridCol>
              </a:tblGrid>
              <a:tr h="335857">
                <a:tc>
                  <a:txBody>
                    <a:bodyPr/>
                    <a:lstStyle/>
                    <a:p>
                      <a:r>
                        <a:rPr lang="en-GB" sz="1200" dirty="0">
                          <a:latin typeface="Arial" panose="020B0604020202020204" pitchFamily="34" charset="0"/>
                          <a:cs typeface="Arial" panose="020B0604020202020204" pitchFamily="34" charset="0"/>
                        </a:rPr>
                        <a:t>Programme/element</a:t>
                      </a:r>
                    </a:p>
                  </a:txBody>
                  <a:tcPr/>
                </a:tc>
                <a:tc>
                  <a:txBody>
                    <a:bodyPr/>
                    <a:lstStyle/>
                    <a:p>
                      <a:r>
                        <a:rPr lang="en-GB" sz="12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55493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SQD</a:t>
                      </a:r>
                      <a:endParaRPr lang="en-GB" sz="1200" b="1" kern="1200" dirty="0">
                        <a:solidFill>
                          <a:srgbClr val="486A7A"/>
                        </a:solidFill>
                        <a:latin typeface="Arial" panose="020B0604020202020204" pitchFamily="34" charset="0"/>
                        <a:ea typeface="+mn-ea"/>
                        <a:cs typeface="Arial" panose="020B0604020202020204" pitchFamily="34" charset="0"/>
                      </a:endParaRPr>
                    </a:p>
                  </a:txBody>
                  <a:tcPr/>
                </a:tc>
                <a:tc>
                  <a:txBody>
                    <a:bodyPr/>
                    <a:lstStyle/>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Polypectomy - </a:t>
                      </a:r>
                      <a:r>
                        <a:rPr lang="en-GB" sz="1200" dirty="0">
                          <a:solidFill>
                            <a:schemeClr val="dk1"/>
                          </a:solidFill>
                          <a:effectLst/>
                          <a:latin typeface="Arial"/>
                          <a:ea typeface="+mn-ea"/>
                          <a:cs typeface="Arial"/>
                        </a:rPr>
                        <a:t>clinical standardisation work completed. Clinical lead confirmed for TAMIS/TEMS.  Clinical group meeting January, work progressing well and on time</a:t>
                      </a:r>
                      <a:endParaRPr lang="en-GB" sz="1200" dirty="0">
                        <a:solidFill>
                          <a:schemeClr val="dk1"/>
                        </a:solidFill>
                        <a:effectLst/>
                        <a:latin typeface="Arial"/>
                        <a:ea typeface="Times New Roman" panose="02020603050405020304" pitchFamily="18" charset="0"/>
                        <a:cs typeface="Arial"/>
                      </a:endParaRP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LATP work groups established – C&amp;D criteria for data collection agreed.   Clinical leadership concerns escalated.</a:t>
                      </a: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MFT EUS – work groups established; operational group have signed off the working SOP and clinical team to meet and agree clinical criteria.  Slightly delayed as consultant lead has been off.</a:t>
                      </a: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PET – Clinical specification agreed by Christie and initial build of InfoFlex created and demonstration performed. Unable to share wider currently until final sign off with processes for appt management.  ‘Robot’ RPA system to overcome dual entry remain a barrier.   Team engaged but work very slow.  Re-escalated to COO 30.12.24 and met with DDO around current performance</a:t>
                      </a: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HPB – EUS FNA work group now established, initial engagement meetings progressed, and clinical lead identified and agreed. </a:t>
                      </a: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System C&amp;D for CT GLBX draft complete and out to clinical teams for consultation.  C50% capacity shortfall estimated by end 24/25.  Confirmed with AJ the capacity for this is not covered within current contracts, once this is worked up and agreed a plan will be put forward to work together with a proposed solution. </a:t>
                      </a:r>
                    </a:p>
                    <a:p>
                      <a:pPr marL="0" indent="0">
                        <a:buFont typeface="Arial" panose="020B0604020202020204" pitchFamily="34" charset="0"/>
                        <a:buNone/>
                      </a:pPr>
                      <a:endParaRPr lang="en-GB" sz="1200" dirty="0">
                        <a:solidFill>
                          <a:schemeClr val="dk1"/>
                        </a:solidFill>
                        <a:effectLst/>
                        <a:latin typeface="Arial"/>
                        <a:ea typeface="Times New Roman" panose="02020603050405020304" pitchFamily="18" charset="0"/>
                        <a:cs typeface="Arial"/>
                      </a:endParaRPr>
                    </a:p>
                    <a:p>
                      <a:pPr marL="0" indent="0">
                        <a:buFont typeface="Arial" panose="020B0604020202020204" pitchFamily="34" charset="0"/>
                        <a:buNone/>
                      </a:pPr>
                      <a:r>
                        <a:rPr lang="en-GB" sz="1200" dirty="0">
                          <a:solidFill>
                            <a:schemeClr val="dk1"/>
                          </a:solidFill>
                          <a:effectLst/>
                          <a:latin typeface="Arial"/>
                          <a:ea typeface="Times New Roman" panose="02020603050405020304" pitchFamily="18" charset="0"/>
                          <a:cs typeface="Arial"/>
                        </a:rPr>
                        <a:t>Draft Health Economics assessment completed and attached for review.</a:t>
                      </a:r>
                    </a:p>
                  </a:txBody>
                  <a:tcPr/>
                </a:tc>
                <a:extLst>
                  <a:ext uri="{0D108BD9-81ED-4DB2-BD59-A6C34878D82A}">
                    <a16:rowId xmlns:a16="http://schemas.microsoft.com/office/drawing/2014/main" val="3610936623"/>
                  </a:ext>
                </a:extLst>
              </a:tr>
              <a:tr h="722447">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200" b="0" dirty="0">
                          <a:solidFill>
                            <a:schemeClr val="tx1"/>
                          </a:solidFill>
                          <a:latin typeface="Arial" panose="020B0604020202020204" pitchFamily="34" charset="0"/>
                          <a:cs typeface="Arial" panose="020B0604020202020204" pitchFamily="34" charset="0"/>
                        </a:rPr>
                        <a:t>AIDF – AIRPORT </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200" dirty="0">
                          <a:solidFill>
                            <a:schemeClr val="dk1"/>
                          </a:solidFill>
                          <a:effectLst/>
                          <a:latin typeface="+mn-lt"/>
                          <a:ea typeface="+mn-ea"/>
                          <a:cs typeface="+mn-cs"/>
                        </a:rPr>
                        <a:t>(GM) CXR </a:t>
                      </a:r>
                      <a:r>
                        <a:rPr lang="en-GB" sz="1200" dirty="0">
                          <a:solidFill>
                            <a:srgbClr val="FF0000"/>
                          </a:solidFill>
                          <a:effectLst/>
                          <a:latin typeface="+mn-lt"/>
                          <a:ea typeface="+mn-ea"/>
                          <a:cs typeface="+mn-cs"/>
                        </a:rPr>
                        <a:t>AI R</a:t>
                      </a:r>
                      <a:r>
                        <a:rPr lang="en-GB" sz="1200" dirty="0">
                          <a:solidFill>
                            <a:schemeClr val="dk1"/>
                          </a:solidFill>
                          <a:effectLst/>
                          <a:latin typeface="+mn-lt"/>
                          <a:ea typeface="+mn-ea"/>
                          <a:cs typeface="+mn-cs"/>
                        </a:rPr>
                        <a:t>adiology </a:t>
                      </a:r>
                      <a:r>
                        <a:rPr lang="en-GB" sz="1200" dirty="0">
                          <a:solidFill>
                            <a:srgbClr val="FF0000"/>
                          </a:solidFill>
                          <a:effectLst/>
                          <a:latin typeface="+mn-lt"/>
                          <a:ea typeface="+mn-ea"/>
                          <a:cs typeface="+mn-cs"/>
                        </a:rPr>
                        <a:t>P</a:t>
                      </a:r>
                      <a:r>
                        <a:rPr lang="en-GB" sz="1200" dirty="0">
                          <a:solidFill>
                            <a:schemeClr val="dk1"/>
                          </a:solidFill>
                          <a:effectLst/>
                          <a:latin typeface="+mn-lt"/>
                          <a:ea typeface="+mn-ea"/>
                          <a:cs typeface="+mn-cs"/>
                        </a:rPr>
                        <a:t>ri</a:t>
                      </a:r>
                      <a:r>
                        <a:rPr lang="en-GB" sz="1200" dirty="0">
                          <a:solidFill>
                            <a:srgbClr val="FF0000"/>
                          </a:solidFill>
                          <a:effectLst/>
                          <a:latin typeface="+mn-lt"/>
                          <a:ea typeface="+mn-ea"/>
                          <a:cs typeface="+mn-cs"/>
                        </a:rPr>
                        <a:t>OR</a:t>
                      </a:r>
                      <a:r>
                        <a:rPr lang="en-GB" sz="1200" dirty="0">
                          <a:solidFill>
                            <a:schemeClr val="dk1"/>
                          </a:solidFill>
                          <a:effectLst/>
                          <a:latin typeface="+mn-lt"/>
                          <a:ea typeface="+mn-ea"/>
                          <a:cs typeface="+mn-cs"/>
                        </a:rPr>
                        <a:t>i</a:t>
                      </a:r>
                      <a:r>
                        <a:rPr lang="en-GB" sz="1200" dirty="0">
                          <a:solidFill>
                            <a:srgbClr val="FF0000"/>
                          </a:solidFill>
                          <a:effectLst/>
                          <a:latin typeface="+mn-lt"/>
                          <a:ea typeface="+mn-ea"/>
                          <a:cs typeface="+mn-cs"/>
                        </a:rPr>
                        <a:t>T</a:t>
                      </a:r>
                      <a:r>
                        <a:rPr lang="en-GB" sz="1200" dirty="0">
                          <a:solidFill>
                            <a:schemeClr val="dk1"/>
                          </a:solidFill>
                          <a:effectLst/>
                          <a:latin typeface="+mn-lt"/>
                          <a:ea typeface="+mn-ea"/>
                          <a:cs typeface="+mn-cs"/>
                        </a:rPr>
                        <a:t>isation (AIRPORT) </a:t>
                      </a: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dk1"/>
                          </a:solidFill>
                          <a:effectLst/>
                          <a:latin typeface="Arial"/>
                          <a:ea typeface="+mn-ea"/>
                          <a:cs typeface="Arial"/>
                        </a:rPr>
                        <a:t>Fully live with prioritisation and secondary capture with good initial data on improvements to backlog and prioritisation</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GB" sz="1200" dirty="0">
                        <a:latin typeface="Arial"/>
                        <a:cs typeface="Arial"/>
                      </a:endParaRPr>
                    </a:p>
                  </a:txBody>
                  <a:tcPr/>
                </a:tc>
                <a:extLst>
                  <a:ext uri="{0D108BD9-81ED-4DB2-BD59-A6C34878D82A}">
                    <a16:rowId xmlns:a16="http://schemas.microsoft.com/office/drawing/2014/main" val="495154179"/>
                  </a:ext>
                </a:extLst>
              </a:tr>
              <a:tr h="70345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Consolidation of Oncology Outpatients </a:t>
                      </a:r>
                      <a:endParaRPr lang="en-GB" sz="1200" b="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200" b="0" dirty="0">
                        <a:solidFill>
                          <a:schemeClr val="tx1"/>
                        </a:solidFill>
                        <a:latin typeface="Arial" panose="020B0604020202020204" pitchFamily="34" charset="0"/>
                        <a:cs typeface="Arial" panose="020B0604020202020204" pitchFamily="34" charset="0"/>
                      </a:endParaRP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latin typeface="Arial"/>
                          <a:cs typeface="Arial"/>
                        </a:rPr>
                        <a:t>Bolton transferred in April.  Tameside transferred in June.  Operational snagging continues as well as lessons learnt documentation.</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latin typeface="Arial"/>
                          <a:cs typeface="Arial"/>
                        </a:rPr>
                        <a:t>MRI and North have agreed go live dates for January 25  subject to finance discussion.  Salford &amp; Bury to follow in Feb and Oldham in March 25. </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dk1"/>
                          </a:solidFill>
                          <a:latin typeface="Arial"/>
                          <a:ea typeface="+mn-ea"/>
                          <a:cs typeface="Arial"/>
                        </a:rPr>
                        <a:t>Still no updates for Wythenshawe and Stockport, need transferring but Christie digital and finance teams do not have capacity to start this work currently</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endParaRPr lang="en-GB" sz="1200" dirty="0">
                        <a:latin typeface="Arial"/>
                        <a:cs typeface="Arial"/>
                      </a:endParaRPr>
                    </a:p>
                  </a:txBody>
                  <a:tcPr/>
                </a:tc>
                <a:extLst>
                  <a:ext uri="{0D108BD9-81ED-4DB2-BD59-A6C34878D82A}">
                    <a16:rowId xmlns:a16="http://schemas.microsoft.com/office/drawing/2014/main" val="3378525306"/>
                  </a:ext>
                </a:extLst>
              </a:tr>
              <a:tr h="113901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200" b="0" dirty="0">
                          <a:solidFill>
                            <a:schemeClr val="tx1"/>
                          </a:solidFill>
                          <a:latin typeface="Arial" panose="020B0604020202020204" pitchFamily="34" charset="0"/>
                          <a:cs typeface="Arial" panose="020B0604020202020204" pitchFamily="34" charset="0"/>
                        </a:rPr>
                        <a:t>LGI OP Update</a:t>
                      </a: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dk1"/>
                          </a:solidFill>
                          <a:latin typeface="Arial"/>
                          <a:ea typeface="+mn-ea"/>
                          <a:cs typeface="Arial"/>
                        </a:rPr>
                        <a:t>CTC request form – live in most sites, final 2 to go live January 25</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dk1"/>
                          </a:solidFill>
                          <a:latin typeface="Arial"/>
                          <a:ea typeface="+mn-ea"/>
                          <a:cs typeface="Arial"/>
                        </a:rPr>
                        <a:t>Review of GM FIT-negative pathway in progress. Once complete, a review and refresh of the GM Colonic Imaging Guidelines will take place, with the relaunch to be supported by an education event led by the colorectal clinical lead and imaging network.</a:t>
                      </a:r>
                    </a:p>
                  </a:txBody>
                  <a:tcPr/>
                </a:tc>
                <a:extLst>
                  <a:ext uri="{0D108BD9-81ED-4DB2-BD59-A6C34878D82A}">
                    <a16:rowId xmlns:a16="http://schemas.microsoft.com/office/drawing/2014/main" val="1543804574"/>
                  </a:ext>
                </a:extLst>
              </a:tr>
            </a:tbl>
          </a:graphicData>
        </a:graphic>
      </p:graphicFrame>
    </p:spTree>
    <p:extLst>
      <p:ext uri="{BB962C8B-B14F-4D97-AF65-F5344CB8AC3E}">
        <p14:creationId xmlns:p14="http://schemas.microsoft.com/office/powerpoint/2010/main" val="1046725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417146" y="0"/>
            <a:ext cx="8201327" cy="457698"/>
          </a:xfrm>
        </p:spPr>
        <p:txBody>
          <a:bodyPr/>
          <a:lstStyle/>
          <a:p>
            <a:r>
              <a:rPr lang="en-US" dirty="0">
                <a:solidFill>
                  <a:srgbClr val="005FBF"/>
                </a:solidFill>
              </a:rPr>
              <a:t>Key Updates/Successes (Other )</a:t>
            </a:r>
          </a:p>
        </p:txBody>
      </p:sp>
      <p:graphicFrame>
        <p:nvGraphicFramePr>
          <p:cNvPr id="3" name="Table 3">
            <a:extLst>
              <a:ext uri="{FF2B5EF4-FFF2-40B4-BE49-F238E27FC236}">
                <a16:creationId xmlns:a16="http://schemas.microsoft.com/office/drawing/2014/main" id="{704027A1-17AE-89CC-71F8-5BBF21B521CD}"/>
              </a:ext>
            </a:extLst>
          </p:cNvPr>
          <p:cNvGraphicFramePr>
            <a:graphicFrameLocks noGrp="1"/>
          </p:cNvGraphicFramePr>
          <p:nvPr>
            <p:extLst>
              <p:ext uri="{D42A27DB-BD31-4B8C-83A1-F6EECF244321}">
                <p14:modId xmlns:p14="http://schemas.microsoft.com/office/powerpoint/2010/main" val="392253713"/>
              </p:ext>
            </p:extLst>
          </p:nvPr>
        </p:nvGraphicFramePr>
        <p:xfrm>
          <a:off x="488341" y="695325"/>
          <a:ext cx="11215318" cy="5803951"/>
        </p:xfrm>
        <a:graphic>
          <a:graphicData uri="http://schemas.openxmlformats.org/drawingml/2006/table">
            <a:tbl>
              <a:tblPr firstRow="1" bandRow="1">
                <a:tableStyleId>{5C22544A-7EE6-4342-B048-85BDC9FD1C3A}</a:tableStyleId>
              </a:tblPr>
              <a:tblGrid>
                <a:gridCol w="2035784">
                  <a:extLst>
                    <a:ext uri="{9D8B030D-6E8A-4147-A177-3AD203B41FA5}">
                      <a16:colId xmlns:a16="http://schemas.microsoft.com/office/drawing/2014/main" val="2760922989"/>
                    </a:ext>
                  </a:extLst>
                </a:gridCol>
                <a:gridCol w="9179534">
                  <a:extLst>
                    <a:ext uri="{9D8B030D-6E8A-4147-A177-3AD203B41FA5}">
                      <a16:colId xmlns:a16="http://schemas.microsoft.com/office/drawing/2014/main" val="2597858363"/>
                    </a:ext>
                  </a:extLst>
                </a:gridCol>
              </a:tblGrid>
              <a:tr h="349259">
                <a:tc>
                  <a:txBody>
                    <a:bodyPr/>
                    <a:lstStyle/>
                    <a:p>
                      <a:r>
                        <a:rPr lang="en-GB" sz="1400" dirty="0">
                          <a:latin typeface="Arial" panose="020B0604020202020204" pitchFamily="34" charset="0"/>
                          <a:cs typeface="Arial" panose="020B0604020202020204" pitchFamily="34" charset="0"/>
                        </a:rPr>
                        <a:t>Programme/element</a:t>
                      </a: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1142105">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Urology OP Update</a:t>
                      </a:r>
                    </a:p>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endParaRPr lang="en-GB" sz="1400" b="1" kern="1200" dirty="0">
                        <a:solidFill>
                          <a:srgbClr val="486A7A"/>
                        </a:solidFill>
                        <a:latin typeface="Arial" panose="020B0604020202020204" pitchFamily="34" charset="0"/>
                        <a:ea typeface="+mn-ea"/>
                        <a:cs typeface="Arial" panose="020B0604020202020204" pitchFamily="34" charset="0"/>
                      </a:endParaRPr>
                    </a:p>
                  </a:txBody>
                  <a:tcPr/>
                </a:tc>
                <a:tc>
                  <a:txBody>
                    <a:bodyPr/>
                    <a:lstStyle/>
                    <a:p>
                      <a:pPr marL="0" indent="0">
                        <a:buFont typeface="Arial" panose="020B0604020202020204" pitchFamily="34" charset="0"/>
                        <a:buNone/>
                      </a:pPr>
                      <a:r>
                        <a:rPr lang="en-GB" sz="1400" dirty="0">
                          <a:effectLst/>
                          <a:latin typeface="Arial"/>
                          <a:ea typeface="Times New Roman" panose="02020603050405020304" pitchFamily="18" charset="0"/>
                          <a:cs typeface="Arial"/>
                        </a:rPr>
                        <a:t>The Alliance has supported training of nurses.  3 Trust sites now have nurse led biopsy in place, 5 Trust sites have nurses trained who are undergoing clinical supervision. Work ongoing to establish the competency training and if there is enough capacity for this to be delivered. Backfill has been offered if required to expedite delivery, however not currently required.   Sign off expected before Sept 25</a:t>
                      </a:r>
                    </a:p>
                    <a:p>
                      <a:pPr marL="0" indent="0">
                        <a:buFont typeface="Arial" panose="020B0604020202020204" pitchFamily="34" charset="0"/>
                        <a:buNone/>
                      </a:pPr>
                      <a:endParaRPr lang="en-GB" sz="1400" dirty="0">
                        <a:effectLst/>
                        <a:latin typeface="Arial"/>
                        <a:ea typeface="Times New Roman" panose="02020603050405020304" pitchFamily="18" charset="0"/>
                        <a:cs typeface="Arial"/>
                      </a:endParaRP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Prostate One Stop treatment decision model to be scoped – meetings postponed previously.  Escalated to be arranged and re-presented at PWB with full support to progress.  Now planning to look at a sector approach due to lack of clinical engagement.  Breach deep dive agreed with cancer managers</a:t>
                      </a:r>
                    </a:p>
                    <a:p>
                      <a:pPr marL="0" marR="0" indent="0" algn="l" rtl="0" eaLnBrk="1" fontAlgn="t" latinLnBrk="0" hangingPunct="1">
                        <a:spcBef>
                          <a:spcPts val="0"/>
                        </a:spcBef>
                        <a:spcAft>
                          <a:spcPts val="0"/>
                        </a:spcAft>
                        <a:buFont typeface="Arial" panose="020B0604020202020204" pitchFamily="34" charset="0"/>
                        <a:buNone/>
                      </a:pPr>
                      <a:endParaRPr lang="en-GB" sz="1400" dirty="0">
                        <a:latin typeface="Arial"/>
                        <a:cs typeface="Arial"/>
                      </a:endParaRPr>
                    </a:p>
                    <a:p>
                      <a:pPr lvl="0"/>
                      <a:r>
                        <a:rPr lang="en-GB" sz="1400" dirty="0">
                          <a:solidFill>
                            <a:schemeClr val="dk1"/>
                          </a:solidFill>
                          <a:latin typeface="Arial"/>
                          <a:ea typeface="+mn-ea"/>
                          <a:cs typeface="Arial"/>
                        </a:rPr>
                        <a:t>Bladder pathway improvement group started – next meeting 06/11/24.  Step down at cystoscopy policy to be ratified.</a:t>
                      </a:r>
                    </a:p>
                    <a:p>
                      <a:pPr lvl="0"/>
                      <a:endParaRPr lang="en-GB" sz="1400" dirty="0">
                        <a:solidFill>
                          <a:schemeClr val="dk1"/>
                        </a:solidFill>
                        <a:latin typeface="Arial"/>
                        <a:ea typeface="+mn-ea"/>
                        <a:cs typeface="Arial"/>
                      </a:endParaRPr>
                    </a:p>
                    <a:p>
                      <a:pPr lvl="0"/>
                      <a:r>
                        <a:rPr lang="en-GB" sz="1400" dirty="0">
                          <a:solidFill>
                            <a:schemeClr val="dk1"/>
                          </a:solidFill>
                          <a:latin typeface="Arial"/>
                          <a:ea typeface="+mn-ea"/>
                          <a:cs typeface="Arial"/>
                        </a:rPr>
                        <a:t>Capacity &amp; demand work to be started for both LATP and TURBT  </a:t>
                      </a:r>
                    </a:p>
                    <a:p>
                      <a:pPr marL="0" indent="0">
                        <a:buFont typeface="Arial" panose="020B0604020202020204" pitchFamily="34" charset="0"/>
                        <a:buNone/>
                      </a:pPr>
                      <a:r>
                        <a:rPr lang="en-GB" sz="1400" dirty="0">
                          <a:effectLst/>
                          <a:latin typeface="Arial"/>
                          <a:ea typeface="Times New Roman" panose="02020603050405020304" pitchFamily="18" charset="0"/>
                          <a:cs typeface="Arial"/>
                        </a:rPr>
                        <a:t>Clinical meeting arranged with Stockport and Tameside regarding current challenges and improvement plan in place with support given from the alliance to help reduce time to MRI and Oncology outpatient</a:t>
                      </a:r>
                    </a:p>
                  </a:txBody>
                  <a:tcPr/>
                </a:tc>
                <a:extLst>
                  <a:ext uri="{0D108BD9-81ED-4DB2-BD59-A6C34878D82A}">
                    <a16:rowId xmlns:a16="http://schemas.microsoft.com/office/drawing/2014/main" val="3610936623"/>
                  </a:ext>
                </a:extLst>
              </a:tr>
              <a:tr h="79125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Other BI / Data information to note</a:t>
                      </a: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Clinical Outcomes Strategy – group meetings re-established from September with new ToR approved.  Process  for new NDRS data project completed.</a:t>
                      </a:r>
                    </a:p>
                  </a:txBody>
                  <a:tcPr/>
                </a:tc>
                <a:extLst>
                  <a:ext uri="{0D108BD9-81ED-4DB2-BD59-A6C34878D82A}">
                    <a16:rowId xmlns:a16="http://schemas.microsoft.com/office/drawing/2014/main" val="495154179"/>
                  </a:ext>
                </a:extLst>
              </a:tr>
              <a:tr h="791252">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0" dirty="0">
                          <a:solidFill>
                            <a:schemeClr val="tx1"/>
                          </a:solidFill>
                          <a:latin typeface="Arial" panose="020B0604020202020204" pitchFamily="34" charset="0"/>
                          <a:cs typeface="Arial" panose="020B0604020202020204" pitchFamily="34" charset="0"/>
                        </a:rPr>
                        <a:t>TPC / SIB</a:t>
                      </a:r>
                    </a:p>
                  </a:txBody>
                  <a:tcPr/>
                </a:tc>
                <a:tc>
                  <a:txBody>
                    <a:bodyPr/>
                    <a:lstStyle/>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Improvement plan for TPC approved (as previous)  content forms ICB SIB improvement plan related to formal undertakings.  Describes the requirement to aim for 83% FDS to deliver the 62 day pathways beyond the 70% interim target (calculated to 78%).  Incorporates 3 main areas – Front end pathway (triage / STT  etc, SQD optimisation and expansion, surgical treatment pathway improvement).</a:t>
                      </a:r>
                    </a:p>
                    <a:p>
                      <a:pPr marL="0" marR="0" indent="0" algn="l" rtl="0" eaLnBrk="1" fontAlgn="t" latinLnBrk="0" hangingPunct="1">
                        <a:spcBef>
                          <a:spcPts val="0"/>
                        </a:spcBef>
                        <a:spcAft>
                          <a:spcPts val="0"/>
                        </a:spcAft>
                        <a:buFont typeface="Arial" panose="020B0604020202020204" pitchFamily="34" charset="0"/>
                        <a:buNone/>
                      </a:pPr>
                      <a:r>
                        <a:rPr lang="en-GB" sz="1400" dirty="0">
                          <a:latin typeface="Arial"/>
                          <a:cs typeface="Arial"/>
                        </a:rPr>
                        <a:t>Review process changing to ‘Delivery Council’ with first meeting 13 Jan 24.  New paperwork not yet shared with Cancer Alliance.</a:t>
                      </a:r>
                    </a:p>
                  </a:txBody>
                  <a:tcPr/>
                </a:tc>
                <a:extLst>
                  <a:ext uri="{0D108BD9-81ED-4DB2-BD59-A6C34878D82A}">
                    <a16:rowId xmlns:a16="http://schemas.microsoft.com/office/drawing/2014/main" val="4038897445"/>
                  </a:ext>
                </a:extLst>
              </a:tr>
            </a:tbl>
          </a:graphicData>
        </a:graphic>
      </p:graphicFrame>
    </p:spTree>
    <p:extLst>
      <p:ext uri="{BB962C8B-B14F-4D97-AF65-F5344CB8AC3E}">
        <p14:creationId xmlns:p14="http://schemas.microsoft.com/office/powerpoint/2010/main" val="372602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388446" y="0"/>
            <a:ext cx="8201327" cy="834094"/>
          </a:xfrm>
        </p:spPr>
        <p:txBody>
          <a:bodyPr/>
          <a:lstStyle/>
          <a:p>
            <a:r>
              <a:rPr lang="en-GB" dirty="0">
                <a:solidFill>
                  <a:srgbClr val="005FBF"/>
                </a:solidFill>
              </a:rPr>
              <a:t>Risks/Issues to Escalate</a:t>
            </a:r>
          </a:p>
        </p:txBody>
      </p:sp>
      <p:graphicFrame>
        <p:nvGraphicFramePr>
          <p:cNvPr id="3" name="Table 3">
            <a:extLst>
              <a:ext uri="{FF2B5EF4-FFF2-40B4-BE49-F238E27FC236}">
                <a16:creationId xmlns:a16="http://schemas.microsoft.com/office/drawing/2014/main" id="{F5A64090-47EE-3276-6C82-0C97CBF51A7A}"/>
              </a:ext>
            </a:extLst>
          </p:cNvPr>
          <p:cNvGraphicFramePr>
            <a:graphicFrameLocks noGrp="1"/>
          </p:cNvGraphicFramePr>
          <p:nvPr>
            <p:extLst>
              <p:ext uri="{D42A27DB-BD31-4B8C-83A1-F6EECF244321}">
                <p14:modId xmlns:p14="http://schemas.microsoft.com/office/powerpoint/2010/main" val="195833319"/>
              </p:ext>
            </p:extLst>
          </p:nvPr>
        </p:nvGraphicFramePr>
        <p:xfrm>
          <a:off x="526587" y="594360"/>
          <a:ext cx="11138826" cy="3200400"/>
        </p:xfrm>
        <a:graphic>
          <a:graphicData uri="http://schemas.openxmlformats.org/drawingml/2006/table">
            <a:tbl>
              <a:tblPr firstRow="1" bandRow="1">
                <a:tableStyleId>{5C22544A-7EE6-4342-B048-85BDC9FD1C3A}</a:tableStyleId>
              </a:tblPr>
              <a:tblGrid>
                <a:gridCol w="3058160">
                  <a:extLst>
                    <a:ext uri="{9D8B030D-6E8A-4147-A177-3AD203B41FA5}">
                      <a16:colId xmlns:a16="http://schemas.microsoft.com/office/drawing/2014/main" val="1994191912"/>
                    </a:ext>
                  </a:extLst>
                </a:gridCol>
                <a:gridCol w="8080666">
                  <a:extLst>
                    <a:ext uri="{9D8B030D-6E8A-4147-A177-3AD203B41FA5}">
                      <a16:colId xmlns:a16="http://schemas.microsoft.com/office/drawing/2014/main" val="4064291932"/>
                    </a:ext>
                  </a:extLst>
                </a:gridCol>
              </a:tblGrid>
              <a:tr h="204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bg1"/>
                        </a:solidFill>
                        <a:latin typeface="Arial" panose="020B0604020202020204" pitchFamily="34" charset="0"/>
                        <a:ea typeface="+mn-ea"/>
                        <a:cs typeface="Arial" panose="020B0604020202020204" pitchFamily="34" charset="0"/>
                      </a:endParaRPr>
                    </a:p>
                  </a:txBody>
                  <a:tcPr/>
                </a:tc>
                <a:tc>
                  <a:txBody>
                    <a:bodyPr/>
                    <a:lstStyle/>
                    <a:p>
                      <a:pPr algn="ctr"/>
                      <a:r>
                        <a:rPr lang="en-GB" sz="1800" dirty="0">
                          <a:latin typeface="Arial" panose="020B0604020202020204" pitchFamily="34" charset="0"/>
                          <a:cs typeface="Arial" panose="020B0604020202020204" pitchFamily="34" charset="0"/>
                        </a:rPr>
                        <a:t>Mitigating actions</a:t>
                      </a:r>
                    </a:p>
                  </a:txBody>
                  <a:tcPr/>
                </a:tc>
                <a:extLst>
                  <a:ext uri="{0D108BD9-81ED-4DB2-BD59-A6C34878D82A}">
                    <a16:rowId xmlns:a16="http://schemas.microsoft.com/office/drawing/2014/main" val="1840910560"/>
                  </a:ext>
                </a:extLst>
              </a:tr>
              <a:tr h="467845">
                <a:tc>
                  <a:txBody>
                    <a:bodyPr/>
                    <a:lstStyle/>
                    <a:p>
                      <a:pPr marL="0" indent="0">
                        <a:buFont typeface="Arial" panose="020B0604020202020204" pitchFamily="34" charset="0"/>
                        <a:buNone/>
                      </a:pPr>
                      <a:endParaRPr lang="en-GB" sz="1800" dirty="0">
                        <a:effectLst/>
                        <a:latin typeface="Arial" panose="020B0604020202020204" pitchFamily="34" charset="0"/>
                        <a:ea typeface="Times New Roman" panose="02020603050405020304" pitchFamily="18" charset="0"/>
                        <a:cs typeface="Arial" panose="020B0604020202020204" pitchFamily="34" charset="0"/>
                      </a:endParaRPr>
                    </a:p>
                    <a:p>
                      <a:pPr marL="0" indent="0">
                        <a:buFont typeface="Arial" panose="020B0604020202020204" pitchFamily="34" charset="0"/>
                        <a:buNone/>
                      </a:pPr>
                      <a:r>
                        <a:rPr lang="en-GB" sz="1800" dirty="0">
                          <a:effectLst/>
                          <a:latin typeface="Arial"/>
                          <a:ea typeface="Times New Roman" panose="02020603050405020304" pitchFamily="18" charset="0"/>
                          <a:cs typeface="Arial"/>
                        </a:rPr>
                        <a:t>NCA skin.  </a:t>
                      </a:r>
                    </a:p>
                    <a:p>
                      <a:pPr marL="0" indent="0">
                        <a:buFont typeface="Arial" panose="020B0604020202020204" pitchFamily="34" charset="0"/>
                        <a:buNone/>
                      </a:pPr>
                      <a:endParaRPr lang="en-GB" sz="1800" dirty="0">
                        <a:effectLst/>
                        <a:latin typeface="Arial"/>
                        <a:ea typeface="Times New Roman" panose="02020603050405020304" pitchFamily="18" charset="0"/>
                        <a:cs typeface="Arial"/>
                      </a:endParaRPr>
                    </a:p>
                    <a:p>
                      <a:pPr marL="0" indent="0">
                        <a:buFont typeface="Arial" panose="020B0604020202020204" pitchFamily="34" charset="0"/>
                        <a:buNone/>
                      </a:pPr>
                      <a:endParaRPr lang="en-GB" sz="1800" dirty="0">
                        <a:effectLst/>
                        <a:latin typeface="Arial"/>
                        <a:ea typeface="Times New Roman" panose="02020603050405020304" pitchFamily="18" charset="0"/>
                        <a:cs typeface="Arial"/>
                      </a:endParaRPr>
                    </a:p>
                    <a:p>
                      <a:pPr marL="0" indent="0">
                        <a:buFont typeface="Arial" panose="020B0604020202020204" pitchFamily="34" charset="0"/>
                        <a:buNone/>
                      </a:pPr>
                      <a:endParaRPr lang="en-GB" sz="1800" dirty="0">
                        <a:effectLst/>
                        <a:latin typeface="Arial"/>
                        <a:ea typeface="Times New Roman" panose="02020603050405020304" pitchFamily="18" charset="0"/>
                        <a:cs typeface="Arial"/>
                      </a:endParaRPr>
                    </a:p>
                    <a:p>
                      <a:pPr marL="0" indent="0">
                        <a:buFont typeface="Arial" panose="020B0604020202020204" pitchFamily="34" charset="0"/>
                        <a:buNone/>
                      </a:pPr>
                      <a:endParaRPr lang="en-GB" sz="1800" dirty="0">
                        <a:effectLst/>
                        <a:latin typeface="Arial"/>
                        <a:ea typeface="Times New Roman" panose="02020603050405020304" pitchFamily="18" charset="0"/>
                        <a:cs typeface="Arial"/>
                      </a:endParaRPr>
                    </a:p>
                    <a:p>
                      <a:pPr marL="0" indent="0">
                        <a:buFont typeface="Arial" panose="020B0604020202020204" pitchFamily="34" charset="0"/>
                        <a:buNone/>
                      </a:pPr>
                      <a:endParaRPr lang="en-GB" sz="1800" dirty="0">
                        <a:effectLst/>
                        <a:latin typeface="Arial"/>
                        <a:ea typeface="Times New Roman" panose="02020603050405020304" pitchFamily="18" charset="0"/>
                        <a:cs typeface="Arial"/>
                      </a:endParaRPr>
                    </a:p>
                    <a:p>
                      <a:pPr marL="0" indent="0">
                        <a:buFont typeface="Arial" panose="020B0604020202020204" pitchFamily="34" charset="0"/>
                        <a:buNone/>
                      </a:pPr>
                      <a:r>
                        <a:rPr lang="en-GB" sz="1800" dirty="0">
                          <a:effectLst/>
                          <a:latin typeface="Arial"/>
                          <a:ea typeface="Times New Roman" panose="02020603050405020304" pitchFamily="18" charset="0"/>
                          <a:cs typeface="Arial"/>
                        </a:rPr>
                        <a:t>MFT 62 day </a:t>
                      </a:r>
                    </a:p>
                  </a:txBody>
                  <a:tcPr/>
                </a:tc>
                <a:tc>
                  <a:txBody>
                    <a:bodyPr/>
                    <a:lstStyle/>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r>
                        <a:rPr lang="en-GB" sz="1800" b="0" kern="1200" dirty="0">
                          <a:solidFill>
                            <a:schemeClr val="tx1"/>
                          </a:solidFill>
                          <a:latin typeface="Arial"/>
                          <a:ea typeface="+mn-ea"/>
                          <a:cs typeface="Arial"/>
                        </a:rPr>
                        <a:t>No assurance on sustainable plan</a:t>
                      </a:r>
                    </a:p>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endParaRPr lang="en-GB" sz="1800" b="0" kern="1200" dirty="0">
                        <a:solidFill>
                          <a:schemeClr val="tx1"/>
                        </a:solidFill>
                        <a:latin typeface="Arial"/>
                        <a:ea typeface="+mn-ea"/>
                        <a:cs typeface="Arial"/>
                      </a:endParaRPr>
                    </a:p>
                    <a:p>
                      <a:pPr marL="0" lvl="0" indent="0">
                        <a:buFont typeface="Arial" panose="020B0604020202020204" pitchFamily="34" charset="0"/>
                        <a:buNone/>
                      </a:pPr>
                      <a:r>
                        <a:rPr lang="en-GB" sz="1800" b="0" kern="1200" dirty="0">
                          <a:solidFill>
                            <a:schemeClr val="tx1"/>
                          </a:solidFill>
                          <a:latin typeface="Arial"/>
                          <a:ea typeface="+mn-ea"/>
                          <a:cs typeface="Arial"/>
                        </a:rPr>
                        <a:t>Concern around pace of recovery actions.  For awareness.  Raised within MFT.  </a:t>
                      </a:r>
                    </a:p>
                    <a:p>
                      <a:pPr marL="0" lvl="0" indent="0">
                        <a:buFont typeface="Arial" panose="020B0604020202020204" pitchFamily="34" charset="0"/>
                        <a:buNone/>
                      </a:pPr>
                      <a:r>
                        <a:rPr lang="en-GB" sz="1800" b="0" kern="1200" dirty="0">
                          <a:solidFill>
                            <a:schemeClr val="tx1"/>
                          </a:solidFill>
                          <a:latin typeface="Arial"/>
                          <a:ea typeface="+mn-ea"/>
                          <a:cs typeface="Arial"/>
                        </a:rPr>
                        <a:t>Concern regarding data quality and CWT upload.</a:t>
                      </a:r>
                    </a:p>
                  </a:txBody>
                  <a:tcPr/>
                </a:tc>
                <a:extLst>
                  <a:ext uri="{0D108BD9-81ED-4DB2-BD59-A6C34878D82A}">
                    <a16:rowId xmlns:a16="http://schemas.microsoft.com/office/drawing/2014/main" val="3272269224"/>
                  </a:ext>
                </a:extLst>
              </a:tr>
            </a:tbl>
          </a:graphicData>
        </a:graphic>
      </p:graphicFrame>
    </p:spTree>
    <p:extLst>
      <p:ext uri="{BB962C8B-B14F-4D97-AF65-F5344CB8AC3E}">
        <p14:creationId xmlns:p14="http://schemas.microsoft.com/office/powerpoint/2010/main" val="48863236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docProps/app.xml><?xml version="1.0" encoding="utf-8"?>
<Properties xmlns="http://schemas.openxmlformats.org/officeDocument/2006/extended-properties" xmlns:vt="http://schemas.openxmlformats.org/officeDocument/2006/docPropsVTypes">
  <TotalTime>10979</TotalTime>
  <Words>3511</Words>
  <Application>Microsoft Office PowerPoint</Application>
  <PresentationFormat>Widescreen</PresentationFormat>
  <Paragraphs>937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Symbol</vt:lpstr>
      <vt:lpstr>Times New Roman</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Lindsey McConnochie</dc:creator>
  <cp:lastModifiedBy>GALLIGAN-DAWSON, Lisa (THE CHRISTIE NHS FOUNDATION TRUST)</cp:lastModifiedBy>
  <cp:revision>79</cp:revision>
  <dcterms:created xsi:type="dcterms:W3CDTF">2019-06-22T21:54:40Z</dcterms:created>
  <dcterms:modified xsi:type="dcterms:W3CDTF">2025-01-06T12:28:40Z</dcterms:modified>
</cp:coreProperties>
</file>